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Poppins Thin" charset="1" panose="00000300000000000000"/>
      <p:regular r:id="rId22"/>
    </p:embeddedFont>
    <p:embeddedFont>
      <p:font typeface="Poppins Thin Italics" charset="1" panose="00000300000000000000"/>
      <p:regular r:id="rId23"/>
    </p:embeddedFont>
    <p:embeddedFont>
      <p:font typeface="Poppins Extra-Light" charset="1" panose="00000300000000000000"/>
      <p:regular r:id="rId24"/>
    </p:embeddedFont>
    <p:embeddedFont>
      <p:font typeface="Poppins Extra-Light Italics" charset="1" panose="00000300000000000000"/>
      <p:regular r:id="rId25"/>
    </p:embeddedFont>
    <p:embeddedFont>
      <p:font typeface="Poppins Light" charset="1" panose="00000400000000000000"/>
      <p:regular r:id="rId26"/>
    </p:embeddedFont>
    <p:embeddedFont>
      <p:font typeface="Poppins Light Italics" charset="1" panose="00000400000000000000"/>
      <p:regular r:id="rId27"/>
    </p:embeddedFont>
    <p:embeddedFont>
      <p:font typeface="Poppins Medium" charset="1" panose="00000600000000000000"/>
      <p:regular r:id="rId28"/>
    </p:embeddedFont>
    <p:embeddedFont>
      <p:font typeface="Poppins Medium Italics" charset="1" panose="00000600000000000000"/>
      <p:regular r:id="rId29"/>
    </p:embeddedFont>
    <p:embeddedFont>
      <p:font typeface="Poppins Semi-Bold" charset="1" panose="00000700000000000000"/>
      <p:regular r:id="rId30"/>
    </p:embeddedFont>
    <p:embeddedFont>
      <p:font typeface="Poppins Semi-Bold Italics" charset="1" panose="00000700000000000000"/>
      <p:regular r:id="rId31"/>
    </p:embeddedFont>
    <p:embeddedFont>
      <p:font typeface="Poppins Ultra-Bold" charset="1" panose="00000900000000000000"/>
      <p:regular r:id="rId32"/>
    </p:embeddedFont>
    <p:embeddedFont>
      <p:font typeface="Poppins Ultra-Bold Italics" charset="1" panose="00000900000000000000"/>
      <p:regular r:id="rId33"/>
    </p:embeddedFont>
    <p:embeddedFont>
      <p:font typeface="Poppins Heavy" charset="1" panose="00000A00000000000000"/>
      <p:regular r:id="rId34"/>
    </p:embeddedFont>
    <p:embeddedFont>
      <p:font typeface="Poppins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3053704" y="7772382"/>
            <a:ext cx="2277692" cy="1327592"/>
            <a:chOff x="0" y="0"/>
            <a:chExt cx="526842" cy="307079"/>
          </a:xfrm>
        </p:grpSpPr>
        <p:sp>
          <p:nvSpPr>
            <p:cNvPr name="Freeform 4" id="4"/>
            <p:cNvSpPr/>
            <p:nvPr/>
          </p:nvSpPr>
          <p:spPr>
            <a:xfrm flipH="false" flipV="false" rot="0">
              <a:off x="0" y="0"/>
              <a:ext cx="526842" cy="307079"/>
            </a:xfrm>
            <a:custGeom>
              <a:avLst/>
              <a:gdLst/>
              <a:ahLst/>
              <a:cxnLst/>
              <a:rect r="r" b="b" t="t" l="l"/>
              <a:pathLst>
                <a:path h="307079" w="526842">
                  <a:moveTo>
                    <a:pt x="203200" y="0"/>
                  </a:moveTo>
                  <a:lnTo>
                    <a:pt x="526842" y="0"/>
                  </a:lnTo>
                  <a:lnTo>
                    <a:pt x="323642" y="307079"/>
                  </a:lnTo>
                  <a:lnTo>
                    <a:pt x="0" y="307079"/>
                  </a:lnTo>
                  <a:lnTo>
                    <a:pt x="203200" y="0"/>
                  </a:lnTo>
                  <a:close/>
                </a:path>
              </a:pathLst>
            </a:custGeom>
            <a:solidFill>
              <a:srgbClr val="000000">
                <a:alpha val="0"/>
              </a:srgbClr>
            </a:solidFill>
            <a:ln w="85725" cap="sq">
              <a:solidFill>
                <a:srgbClr val="FFFFFF"/>
              </a:solidFill>
              <a:prstDash val="solid"/>
              <a:miter/>
            </a:ln>
          </p:spPr>
        </p:sp>
        <p:sp>
          <p:nvSpPr>
            <p:cNvPr name="TextBox 5" id="5"/>
            <p:cNvSpPr txBox="true"/>
            <p:nvPr/>
          </p:nvSpPr>
          <p:spPr>
            <a:xfrm>
              <a:off x="101600" y="-76200"/>
              <a:ext cx="609600" cy="685800"/>
            </a:xfrm>
            <a:prstGeom prst="rect">
              <a:avLst/>
            </a:prstGeom>
          </p:spPr>
          <p:txBody>
            <a:bodyPr anchor="ctr" rtlCol="false" tIns="50800" lIns="50800" bIns="50800" rIns="50800"/>
            <a:lstStyle/>
            <a:p>
              <a:pPr algn="ctr">
                <a:lnSpc>
                  <a:spcPts val="3518"/>
                </a:lnSpc>
              </a:pPr>
            </a:p>
          </p:txBody>
        </p:sp>
      </p:grpSp>
      <p:grpSp>
        <p:nvGrpSpPr>
          <p:cNvPr name="Group 6" id="6"/>
          <p:cNvGrpSpPr/>
          <p:nvPr/>
        </p:nvGrpSpPr>
        <p:grpSpPr>
          <a:xfrm rot="0">
            <a:off x="5255696" y="1370394"/>
            <a:ext cx="13683986" cy="7188092"/>
            <a:chOff x="0" y="0"/>
            <a:chExt cx="575658" cy="302389"/>
          </a:xfrm>
        </p:grpSpPr>
        <p:sp>
          <p:nvSpPr>
            <p:cNvPr name="Freeform 7" id="7"/>
            <p:cNvSpPr/>
            <p:nvPr/>
          </p:nvSpPr>
          <p:spPr>
            <a:xfrm flipH="false" flipV="false" rot="0">
              <a:off x="0" y="0"/>
              <a:ext cx="575658" cy="302389"/>
            </a:xfrm>
            <a:custGeom>
              <a:avLst/>
              <a:gdLst/>
              <a:ahLst/>
              <a:cxnLst/>
              <a:rect r="r" b="b" t="t" l="l"/>
              <a:pathLst>
                <a:path h="302389" w="575658">
                  <a:moveTo>
                    <a:pt x="203200" y="0"/>
                  </a:moveTo>
                  <a:lnTo>
                    <a:pt x="575658" y="0"/>
                  </a:lnTo>
                  <a:lnTo>
                    <a:pt x="372458" y="302389"/>
                  </a:lnTo>
                  <a:lnTo>
                    <a:pt x="0" y="302389"/>
                  </a:lnTo>
                  <a:lnTo>
                    <a:pt x="203200" y="0"/>
                  </a:lnTo>
                  <a:close/>
                </a:path>
              </a:pathLst>
            </a:custGeom>
            <a:solidFill>
              <a:srgbClr val="FFFFFF"/>
            </a:solidFill>
          </p:spPr>
        </p:sp>
        <p:sp>
          <p:nvSpPr>
            <p:cNvPr name="TextBox 8" id="8"/>
            <p:cNvSpPr txBox="true"/>
            <p:nvPr/>
          </p:nvSpPr>
          <p:spPr>
            <a:xfrm>
              <a:off x="101600" y="-76200"/>
              <a:ext cx="609600" cy="685800"/>
            </a:xfrm>
            <a:prstGeom prst="rect">
              <a:avLst/>
            </a:prstGeom>
          </p:spPr>
          <p:txBody>
            <a:bodyPr anchor="ctr" rtlCol="false" tIns="50800" lIns="50800" bIns="50800" rIns="50800"/>
            <a:lstStyle/>
            <a:p>
              <a:pPr algn="ctr">
                <a:lnSpc>
                  <a:spcPts val="3518"/>
                </a:lnSpc>
              </a:pPr>
            </a:p>
          </p:txBody>
        </p:sp>
      </p:grpSp>
      <p:grpSp>
        <p:nvGrpSpPr>
          <p:cNvPr name="Group 9" id="9"/>
          <p:cNvGrpSpPr>
            <a:grpSpLocks noChangeAspect="true"/>
          </p:cNvGrpSpPr>
          <p:nvPr/>
        </p:nvGrpSpPr>
        <p:grpSpPr>
          <a:xfrm rot="0">
            <a:off x="5775653" y="1201139"/>
            <a:ext cx="14467075" cy="8057161"/>
            <a:chOff x="0" y="0"/>
            <a:chExt cx="37874435" cy="21093443"/>
          </a:xfrm>
        </p:grpSpPr>
        <p:sp>
          <p:nvSpPr>
            <p:cNvPr name="Freeform 10" id="10"/>
            <p:cNvSpPr/>
            <p:nvPr/>
          </p:nvSpPr>
          <p:spPr>
            <a:xfrm flipH="false" flipV="false" rot="0">
              <a:off x="0" y="0"/>
              <a:ext cx="37874448" cy="21093430"/>
            </a:xfrm>
            <a:custGeom>
              <a:avLst/>
              <a:gdLst/>
              <a:ahLst/>
              <a:cxnLst/>
              <a:rect r="r" b="b" t="t" l="l"/>
              <a:pathLst>
                <a:path h="21093430" w="37874448">
                  <a:moveTo>
                    <a:pt x="14343507" y="0"/>
                  </a:moveTo>
                  <a:lnTo>
                    <a:pt x="0" y="21093430"/>
                  </a:lnTo>
                  <a:lnTo>
                    <a:pt x="37874448" y="21093430"/>
                  </a:lnTo>
                  <a:lnTo>
                    <a:pt x="37874448" y="0"/>
                  </a:lnTo>
                  <a:close/>
                </a:path>
              </a:pathLst>
            </a:custGeom>
            <a:blipFill>
              <a:blip r:embed="rId3"/>
              <a:stretch>
                <a:fillRect l="0" t="-5391" r="0" b="-14237"/>
              </a:stretch>
            </a:blipFill>
          </p:spPr>
        </p:sp>
      </p:grpSp>
      <p:grpSp>
        <p:nvGrpSpPr>
          <p:cNvPr name="Group 11" id="11"/>
          <p:cNvGrpSpPr/>
          <p:nvPr/>
        </p:nvGrpSpPr>
        <p:grpSpPr>
          <a:xfrm rot="0">
            <a:off x="3946807" y="7939053"/>
            <a:ext cx="15143960" cy="995781"/>
            <a:chOff x="0" y="0"/>
            <a:chExt cx="4670092" cy="307079"/>
          </a:xfrm>
        </p:grpSpPr>
        <p:sp>
          <p:nvSpPr>
            <p:cNvPr name="Freeform 12" id="12"/>
            <p:cNvSpPr/>
            <p:nvPr/>
          </p:nvSpPr>
          <p:spPr>
            <a:xfrm flipH="false" flipV="false" rot="0">
              <a:off x="0" y="0"/>
              <a:ext cx="4670092" cy="307079"/>
            </a:xfrm>
            <a:custGeom>
              <a:avLst/>
              <a:gdLst/>
              <a:ahLst/>
              <a:cxnLst/>
              <a:rect r="r" b="b" t="t" l="l"/>
              <a:pathLst>
                <a:path h="307079" w="4670092">
                  <a:moveTo>
                    <a:pt x="203200" y="0"/>
                  </a:moveTo>
                  <a:lnTo>
                    <a:pt x="4670092" y="0"/>
                  </a:lnTo>
                  <a:lnTo>
                    <a:pt x="4466892" y="307079"/>
                  </a:lnTo>
                  <a:lnTo>
                    <a:pt x="0" y="307079"/>
                  </a:lnTo>
                  <a:lnTo>
                    <a:pt x="203200" y="0"/>
                  </a:lnTo>
                  <a:close/>
                </a:path>
              </a:pathLst>
            </a:custGeom>
            <a:solidFill>
              <a:srgbClr val="F47B31"/>
            </a:solidFill>
          </p:spPr>
        </p:sp>
        <p:sp>
          <p:nvSpPr>
            <p:cNvPr name="TextBox 13" id="13"/>
            <p:cNvSpPr txBox="true"/>
            <p:nvPr/>
          </p:nvSpPr>
          <p:spPr>
            <a:xfrm>
              <a:off x="101600" y="-76200"/>
              <a:ext cx="609600" cy="685800"/>
            </a:xfrm>
            <a:prstGeom prst="rect">
              <a:avLst/>
            </a:prstGeom>
          </p:spPr>
          <p:txBody>
            <a:bodyPr anchor="ctr" rtlCol="false" tIns="50800" lIns="50800" bIns="50800" rIns="50800"/>
            <a:lstStyle/>
            <a:p>
              <a:pPr algn="ctr">
                <a:lnSpc>
                  <a:spcPts val="3518"/>
                </a:lnSpc>
              </a:pPr>
            </a:p>
          </p:txBody>
        </p:sp>
      </p:grpSp>
      <p:grpSp>
        <p:nvGrpSpPr>
          <p:cNvPr name="Group 14" id="14"/>
          <p:cNvGrpSpPr/>
          <p:nvPr/>
        </p:nvGrpSpPr>
        <p:grpSpPr>
          <a:xfrm rot="0">
            <a:off x="11518787" y="-455290"/>
            <a:ext cx="8901066" cy="1407281"/>
            <a:chOff x="0" y="0"/>
            <a:chExt cx="1942276" cy="307079"/>
          </a:xfrm>
        </p:grpSpPr>
        <p:sp>
          <p:nvSpPr>
            <p:cNvPr name="Freeform 15" id="15"/>
            <p:cNvSpPr/>
            <p:nvPr/>
          </p:nvSpPr>
          <p:spPr>
            <a:xfrm flipH="false" flipV="false" rot="0">
              <a:off x="0" y="0"/>
              <a:ext cx="1942276" cy="307079"/>
            </a:xfrm>
            <a:custGeom>
              <a:avLst/>
              <a:gdLst/>
              <a:ahLst/>
              <a:cxnLst/>
              <a:rect r="r" b="b" t="t" l="l"/>
              <a:pathLst>
                <a:path h="307079" w="1942276">
                  <a:moveTo>
                    <a:pt x="203200" y="0"/>
                  </a:moveTo>
                  <a:lnTo>
                    <a:pt x="1942276" y="0"/>
                  </a:lnTo>
                  <a:lnTo>
                    <a:pt x="1739076" y="307079"/>
                  </a:lnTo>
                  <a:lnTo>
                    <a:pt x="0" y="307079"/>
                  </a:lnTo>
                  <a:lnTo>
                    <a:pt x="203200" y="0"/>
                  </a:lnTo>
                  <a:close/>
                </a:path>
              </a:pathLst>
            </a:custGeom>
            <a:solidFill>
              <a:srgbClr val="FFFFFF"/>
            </a:solidFill>
          </p:spPr>
        </p:sp>
        <p:sp>
          <p:nvSpPr>
            <p:cNvPr name="TextBox 16" id="16"/>
            <p:cNvSpPr txBox="true"/>
            <p:nvPr/>
          </p:nvSpPr>
          <p:spPr>
            <a:xfrm>
              <a:off x="101600" y="-76200"/>
              <a:ext cx="609600" cy="685800"/>
            </a:xfrm>
            <a:prstGeom prst="rect">
              <a:avLst/>
            </a:prstGeom>
          </p:spPr>
          <p:txBody>
            <a:bodyPr anchor="ctr" rtlCol="false" tIns="50800" lIns="50800" bIns="50800" rIns="50800"/>
            <a:lstStyle/>
            <a:p>
              <a:pPr algn="ctr">
                <a:lnSpc>
                  <a:spcPts val="3518"/>
                </a:lnSpc>
              </a:pPr>
            </a:p>
          </p:txBody>
        </p:sp>
      </p:grpSp>
      <p:grpSp>
        <p:nvGrpSpPr>
          <p:cNvPr name="Group 17" id="17"/>
          <p:cNvGrpSpPr/>
          <p:nvPr/>
        </p:nvGrpSpPr>
        <p:grpSpPr>
          <a:xfrm rot="0">
            <a:off x="1149441" y="9296400"/>
            <a:ext cx="22198569" cy="1488825"/>
            <a:chOff x="0" y="0"/>
            <a:chExt cx="4218183" cy="282907"/>
          </a:xfrm>
        </p:grpSpPr>
        <p:sp>
          <p:nvSpPr>
            <p:cNvPr name="Freeform 18" id="18"/>
            <p:cNvSpPr/>
            <p:nvPr/>
          </p:nvSpPr>
          <p:spPr>
            <a:xfrm flipH="false" flipV="false" rot="0">
              <a:off x="0" y="0"/>
              <a:ext cx="4218184" cy="282907"/>
            </a:xfrm>
            <a:custGeom>
              <a:avLst/>
              <a:gdLst/>
              <a:ahLst/>
              <a:cxnLst/>
              <a:rect r="r" b="b" t="t" l="l"/>
              <a:pathLst>
                <a:path h="282907" w="4218184">
                  <a:moveTo>
                    <a:pt x="203200" y="0"/>
                  </a:moveTo>
                  <a:lnTo>
                    <a:pt x="4218184" y="0"/>
                  </a:lnTo>
                  <a:lnTo>
                    <a:pt x="4014984" y="282907"/>
                  </a:lnTo>
                  <a:lnTo>
                    <a:pt x="0" y="282907"/>
                  </a:lnTo>
                  <a:lnTo>
                    <a:pt x="203200" y="0"/>
                  </a:lnTo>
                  <a:close/>
                </a:path>
              </a:pathLst>
            </a:custGeom>
            <a:solidFill>
              <a:srgbClr val="082E2D"/>
            </a:solidFill>
          </p:spPr>
        </p:sp>
        <p:sp>
          <p:nvSpPr>
            <p:cNvPr name="TextBox 19" id="19"/>
            <p:cNvSpPr txBox="true"/>
            <p:nvPr/>
          </p:nvSpPr>
          <p:spPr>
            <a:xfrm>
              <a:off x="101600" y="-76200"/>
              <a:ext cx="609600" cy="685800"/>
            </a:xfrm>
            <a:prstGeom prst="rect">
              <a:avLst/>
            </a:prstGeom>
          </p:spPr>
          <p:txBody>
            <a:bodyPr anchor="ctr" rtlCol="false" tIns="50800" lIns="50800" bIns="50800" rIns="50800"/>
            <a:lstStyle/>
            <a:p>
              <a:pPr algn="ctr">
                <a:lnSpc>
                  <a:spcPts val="3518"/>
                </a:lnSpc>
              </a:pPr>
            </a:p>
          </p:txBody>
        </p:sp>
      </p:grpSp>
      <p:grpSp>
        <p:nvGrpSpPr>
          <p:cNvPr name="Group 20" id="20"/>
          <p:cNvGrpSpPr/>
          <p:nvPr/>
        </p:nvGrpSpPr>
        <p:grpSpPr>
          <a:xfrm rot="0">
            <a:off x="8245833" y="-340058"/>
            <a:ext cx="3851856" cy="2814779"/>
            <a:chOff x="0" y="0"/>
            <a:chExt cx="812800" cy="593961"/>
          </a:xfrm>
        </p:grpSpPr>
        <p:sp>
          <p:nvSpPr>
            <p:cNvPr name="Freeform 21" id="21"/>
            <p:cNvSpPr/>
            <p:nvPr/>
          </p:nvSpPr>
          <p:spPr>
            <a:xfrm flipH="false" flipV="false" rot="0">
              <a:off x="0" y="0"/>
              <a:ext cx="812800" cy="593961"/>
            </a:xfrm>
            <a:custGeom>
              <a:avLst/>
              <a:gdLst/>
              <a:ahLst/>
              <a:cxnLst/>
              <a:rect r="r" b="b" t="t" l="l"/>
              <a:pathLst>
                <a:path h="593961" w="812800">
                  <a:moveTo>
                    <a:pt x="406400" y="593961"/>
                  </a:moveTo>
                  <a:lnTo>
                    <a:pt x="812800" y="0"/>
                  </a:lnTo>
                  <a:lnTo>
                    <a:pt x="0" y="0"/>
                  </a:lnTo>
                  <a:lnTo>
                    <a:pt x="406400" y="593961"/>
                  </a:lnTo>
                  <a:close/>
                </a:path>
              </a:pathLst>
            </a:custGeom>
            <a:solidFill>
              <a:srgbClr val="F47B31"/>
            </a:solidFill>
          </p:spPr>
        </p:sp>
        <p:sp>
          <p:nvSpPr>
            <p:cNvPr name="TextBox 22" id="22"/>
            <p:cNvSpPr txBox="true"/>
            <p:nvPr/>
          </p:nvSpPr>
          <p:spPr>
            <a:xfrm>
              <a:off x="127000" y="-25400"/>
              <a:ext cx="558800" cy="406400"/>
            </a:xfrm>
            <a:prstGeom prst="rect">
              <a:avLst/>
            </a:prstGeom>
          </p:spPr>
          <p:txBody>
            <a:bodyPr anchor="ctr" rtlCol="false" tIns="50800" lIns="50800" bIns="50800" rIns="50800"/>
            <a:lstStyle/>
            <a:p>
              <a:pPr algn="ctr">
                <a:lnSpc>
                  <a:spcPts val="3518"/>
                </a:lnSpc>
              </a:pPr>
            </a:p>
          </p:txBody>
        </p:sp>
      </p:grpSp>
      <p:sp>
        <p:nvSpPr>
          <p:cNvPr name="AutoShape 23" id="23"/>
          <p:cNvSpPr/>
          <p:nvPr/>
        </p:nvSpPr>
        <p:spPr>
          <a:xfrm rot="0">
            <a:off x="752274" y="4896934"/>
            <a:ext cx="1925396" cy="0"/>
          </a:xfrm>
          <a:prstGeom prst="line">
            <a:avLst/>
          </a:prstGeom>
          <a:ln cap="flat" w="28575">
            <a:solidFill>
              <a:srgbClr val="FFFFFF"/>
            </a:solidFill>
            <a:prstDash val="solid"/>
            <a:headEnd type="none" len="sm" w="sm"/>
            <a:tailEnd type="none" len="sm" w="sm"/>
          </a:ln>
        </p:spPr>
      </p:sp>
      <p:sp>
        <p:nvSpPr>
          <p:cNvPr name="Freeform 24" id="24"/>
          <p:cNvSpPr/>
          <p:nvPr/>
        </p:nvSpPr>
        <p:spPr>
          <a:xfrm flipH="false" flipV="false" rot="0">
            <a:off x="270294" y="248351"/>
            <a:ext cx="2631165" cy="2226370"/>
          </a:xfrm>
          <a:custGeom>
            <a:avLst/>
            <a:gdLst/>
            <a:ahLst/>
            <a:cxnLst/>
            <a:rect r="r" b="b" t="t" l="l"/>
            <a:pathLst>
              <a:path h="2226370" w="2631165">
                <a:moveTo>
                  <a:pt x="0" y="0"/>
                </a:moveTo>
                <a:lnTo>
                  <a:pt x="2631164" y="0"/>
                </a:lnTo>
                <a:lnTo>
                  <a:pt x="2631164" y="2226370"/>
                </a:lnTo>
                <a:lnTo>
                  <a:pt x="0" y="2226370"/>
                </a:lnTo>
                <a:lnTo>
                  <a:pt x="0" y="0"/>
                </a:lnTo>
                <a:close/>
              </a:path>
            </a:pathLst>
          </a:custGeom>
          <a:blipFill>
            <a:blip r:embed="rId4"/>
            <a:stretch>
              <a:fillRect l="0" t="0" r="0" b="0"/>
            </a:stretch>
          </a:blipFill>
        </p:spPr>
      </p:sp>
      <p:sp>
        <p:nvSpPr>
          <p:cNvPr name="TextBox 25" id="25"/>
          <p:cNvSpPr txBox="true"/>
          <p:nvPr/>
        </p:nvSpPr>
        <p:spPr>
          <a:xfrm rot="0">
            <a:off x="503730" y="2576818"/>
            <a:ext cx="8067564" cy="1713052"/>
          </a:xfrm>
          <a:prstGeom prst="rect">
            <a:avLst/>
          </a:prstGeom>
        </p:spPr>
        <p:txBody>
          <a:bodyPr anchor="t" rtlCol="false" tIns="0" lIns="0" bIns="0" rIns="0">
            <a:spAutoFit/>
          </a:bodyPr>
          <a:lstStyle/>
          <a:p>
            <a:pPr algn="ctr">
              <a:lnSpc>
                <a:spcPts val="6474"/>
              </a:lnSpc>
            </a:pPr>
            <a:r>
              <a:rPr lang="en-US" sz="5885">
                <a:solidFill>
                  <a:srgbClr val="FFFFFF"/>
                </a:solidFill>
                <a:latin typeface="Poppins Bold"/>
              </a:rPr>
              <a:t>Audit Management System</a:t>
            </a:r>
          </a:p>
        </p:txBody>
      </p:sp>
      <p:sp>
        <p:nvSpPr>
          <p:cNvPr name="TextBox 26" id="26"/>
          <p:cNvSpPr txBox="true"/>
          <p:nvPr/>
        </p:nvSpPr>
        <p:spPr>
          <a:xfrm rot="0">
            <a:off x="250662" y="5334325"/>
            <a:ext cx="4854017" cy="3743759"/>
          </a:xfrm>
          <a:prstGeom prst="rect">
            <a:avLst/>
          </a:prstGeom>
        </p:spPr>
        <p:txBody>
          <a:bodyPr anchor="t" rtlCol="false" tIns="0" lIns="0" bIns="0" rIns="0">
            <a:spAutoFit/>
          </a:bodyPr>
          <a:lstStyle/>
          <a:p>
            <a:pPr algn="ctr">
              <a:lnSpc>
                <a:spcPts val="4911"/>
              </a:lnSpc>
            </a:pPr>
            <a:r>
              <a:rPr lang="en-US" sz="3507" u="sng">
                <a:solidFill>
                  <a:srgbClr val="FFFFFF"/>
                </a:solidFill>
                <a:latin typeface="Poppins Bold"/>
              </a:rPr>
              <a:t>SIGTERM</a:t>
            </a:r>
          </a:p>
          <a:p>
            <a:pPr algn="ctr">
              <a:lnSpc>
                <a:spcPts val="2391"/>
              </a:lnSpc>
            </a:pPr>
          </a:p>
          <a:p>
            <a:pPr>
              <a:lnSpc>
                <a:spcPts val="4491"/>
              </a:lnSpc>
            </a:pPr>
            <a:r>
              <a:rPr lang="en-US" sz="3207">
                <a:solidFill>
                  <a:srgbClr val="FFFFFF"/>
                </a:solidFill>
                <a:latin typeface="Poppins"/>
              </a:rPr>
              <a:t>Harman Singh</a:t>
            </a:r>
          </a:p>
          <a:p>
            <a:pPr>
              <a:lnSpc>
                <a:spcPts val="4491"/>
              </a:lnSpc>
            </a:pPr>
            <a:r>
              <a:rPr lang="en-US" sz="3207">
                <a:solidFill>
                  <a:srgbClr val="FFFFFF"/>
                </a:solidFill>
                <a:latin typeface="Poppins"/>
              </a:rPr>
              <a:t>Nitin </a:t>
            </a:r>
          </a:p>
          <a:p>
            <a:pPr>
              <a:lnSpc>
                <a:spcPts val="4491"/>
              </a:lnSpc>
            </a:pPr>
            <a:r>
              <a:rPr lang="en-US" sz="3207">
                <a:solidFill>
                  <a:srgbClr val="FFFFFF"/>
                </a:solidFill>
                <a:latin typeface="Poppins"/>
              </a:rPr>
              <a:t>Pranav Aggarwal</a:t>
            </a:r>
          </a:p>
          <a:p>
            <a:pPr>
              <a:lnSpc>
                <a:spcPts val="4491"/>
              </a:lnSpc>
            </a:pPr>
            <a:r>
              <a:rPr lang="en-US" sz="3207">
                <a:solidFill>
                  <a:srgbClr val="FFFFFF"/>
                </a:solidFill>
                <a:latin typeface="Poppins"/>
              </a:rPr>
              <a:t>Saket Ahlawat</a:t>
            </a:r>
          </a:p>
          <a:p>
            <a:pPr>
              <a:lnSpc>
                <a:spcPts val="4491"/>
              </a:lnSpc>
              <a:spcBef>
                <a:spcPct val="0"/>
              </a:spcBef>
            </a:pPr>
            <a:r>
              <a:rPr lang="en-US" sz="3207">
                <a:solidFill>
                  <a:srgbClr val="FFFFFF"/>
                </a:solidFill>
                <a:latin typeface="Poppins"/>
              </a:rPr>
              <a:t>Nitin Singh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173973" cy="10287000"/>
            <a:chOff x="0" y="0"/>
            <a:chExt cx="1099318" cy="2709333"/>
          </a:xfrm>
        </p:grpSpPr>
        <p:sp>
          <p:nvSpPr>
            <p:cNvPr name="Freeform 3" id="3"/>
            <p:cNvSpPr/>
            <p:nvPr/>
          </p:nvSpPr>
          <p:spPr>
            <a:xfrm flipH="false" flipV="false" rot="0">
              <a:off x="0" y="0"/>
              <a:ext cx="1099318" cy="2709333"/>
            </a:xfrm>
            <a:custGeom>
              <a:avLst/>
              <a:gdLst/>
              <a:ahLst/>
              <a:cxnLst/>
              <a:rect r="r" b="b" t="t" l="l"/>
              <a:pathLst>
                <a:path h="2709333" w="1099318">
                  <a:moveTo>
                    <a:pt x="0" y="0"/>
                  </a:moveTo>
                  <a:lnTo>
                    <a:pt x="1099318" y="0"/>
                  </a:lnTo>
                  <a:lnTo>
                    <a:pt x="1099318" y="2709333"/>
                  </a:lnTo>
                  <a:lnTo>
                    <a:pt x="0" y="2709333"/>
                  </a:lnTo>
                  <a:close/>
                </a:path>
              </a:pathLst>
            </a:custGeom>
            <a:solidFill>
              <a:srgbClr val="1B4444"/>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4784730" y="748686"/>
            <a:ext cx="6489381"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3) CRUD Operations:</a:t>
            </a:r>
          </a:p>
        </p:txBody>
      </p:sp>
      <p:sp>
        <p:nvSpPr>
          <p:cNvPr name="TextBox 6" id="6"/>
          <p:cNvSpPr txBox="true"/>
          <p:nvPr/>
        </p:nvSpPr>
        <p:spPr>
          <a:xfrm rot="0">
            <a:off x="4784730" y="2072803"/>
            <a:ext cx="13503270" cy="1327800"/>
          </a:xfrm>
          <a:prstGeom prst="rect">
            <a:avLst/>
          </a:prstGeom>
        </p:spPr>
        <p:txBody>
          <a:bodyPr anchor="t" rtlCol="false" tIns="0" lIns="0" bIns="0" rIns="0">
            <a:spAutoFit/>
          </a:bodyPr>
          <a:lstStyle/>
          <a:p>
            <a:pPr marL="534228" indent="-267114" lvl="1">
              <a:lnSpc>
                <a:spcPts val="3464"/>
              </a:lnSpc>
              <a:buFont typeface="Arial"/>
              <a:buChar char="•"/>
            </a:pPr>
            <a:r>
              <a:rPr lang="en-US" sz="2474">
                <a:solidFill>
                  <a:srgbClr val="000000"/>
                </a:solidFill>
                <a:latin typeface="Poppins"/>
              </a:rPr>
              <a:t>Our application offers a robust platform to efficiently manage employee or student data, enabling Create, Read, Update, and Delete (CRUD) operations with ease.</a:t>
            </a:r>
          </a:p>
        </p:txBody>
      </p:sp>
      <p:sp>
        <p:nvSpPr>
          <p:cNvPr name="TextBox 7" id="7"/>
          <p:cNvSpPr txBox="true"/>
          <p:nvPr/>
        </p:nvSpPr>
        <p:spPr>
          <a:xfrm rot="0">
            <a:off x="4784730" y="4157046"/>
            <a:ext cx="8545161"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4) Activity Logging:</a:t>
            </a:r>
          </a:p>
        </p:txBody>
      </p:sp>
      <p:sp>
        <p:nvSpPr>
          <p:cNvPr name="TextBox 8" id="8"/>
          <p:cNvSpPr txBox="true"/>
          <p:nvPr/>
        </p:nvSpPr>
        <p:spPr>
          <a:xfrm rot="0">
            <a:off x="4598676" y="5481021"/>
            <a:ext cx="13689324" cy="1327800"/>
          </a:xfrm>
          <a:prstGeom prst="rect">
            <a:avLst/>
          </a:prstGeom>
        </p:spPr>
        <p:txBody>
          <a:bodyPr anchor="t" rtlCol="false" tIns="0" lIns="0" bIns="0" rIns="0">
            <a:spAutoFit/>
          </a:bodyPr>
          <a:lstStyle/>
          <a:p>
            <a:pPr marL="534228" indent="-267114" lvl="1">
              <a:lnSpc>
                <a:spcPts val="3464"/>
              </a:lnSpc>
              <a:buFont typeface="Arial"/>
              <a:buChar char="•"/>
            </a:pPr>
            <a:r>
              <a:rPr lang="en-US" sz="2474">
                <a:solidFill>
                  <a:srgbClr val="000000"/>
                </a:solidFill>
                <a:latin typeface="Poppins"/>
              </a:rPr>
              <a:t>Activity Logging is like cloning a replica of a higher level environment like production environment using audits for troubleshooting the problems which occurs during the execution of audit in the production environment.</a:t>
            </a:r>
          </a:p>
        </p:txBody>
      </p:sp>
      <p:sp>
        <p:nvSpPr>
          <p:cNvPr name="Freeform 9" id="9"/>
          <p:cNvSpPr/>
          <p:nvPr/>
        </p:nvSpPr>
        <p:spPr>
          <a:xfrm flipH="false" flipV="false" rot="0">
            <a:off x="896481" y="7689284"/>
            <a:ext cx="2381010" cy="2381010"/>
          </a:xfrm>
          <a:custGeom>
            <a:avLst/>
            <a:gdLst/>
            <a:ahLst/>
            <a:cxnLst/>
            <a:rect r="r" b="b" t="t" l="l"/>
            <a:pathLst>
              <a:path h="2381010" w="2381010">
                <a:moveTo>
                  <a:pt x="0" y="0"/>
                </a:moveTo>
                <a:lnTo>
                  <a:pt x="2381011" y="0"/>
                </a:lnTo>
                <a:lnTo>
                  <a:pt x="2381011" y="2381011"/>
                </a:lnTo>
                <a:lnTo>
                  <a:pt x="0" y="23810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173973" cy="10287000"/>
            <a:chOff x="0" y="0"/>
            <a:chExt cx="1099318" cy="2709333"/>
          </a:xfrm>
        </p:grpSpPr>
        <p:sp>
          <p:nvSpPr>
            <p:cNvPr name="Freeform 3" id="3"/>
            <p:cNvSpPr/>
            <p:nvPr/>
          </p:nvSpPr>
          <p:spPr>
            <a:xfrm flipH="false" flipV="false" rot="0">
              <a:off x="0" y="0"/>
              <a:ext cx="1099318" cy="2709333"/>
            </a:xfrm>
            <a:custGeom>
              <a:avLst/>
              <a:gdLst/>
              <a:ahLst/>
              <a:cxnLst/>
              <a:rect r="r" b="b" t="t" l="l"/>
              <a:pathLst>
                <a:path h="2709333" w="1099318">
                  <a:moveTo>
                    <a:pt x="0" y="0"/>
                  </a:moveTo>
                  <a:lnTo>
                    <a:pt x="1099318" y="0"/>
                  </a:lnTo>
                  <a:lnTo>
                    <a:pt x="1099318" y="2709333"/>
                  </a:lnTo>
                  <a:lnTo>
                    <a:pt x="0" y="2709333"/>
                  </a:lnTo>
                  <a:close/>
                </a:path>
              </a:pathLst>
            </a:custGeom>
            <a:solidFill>
              <a:srgbClr val="1B4444"/>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4638014" y="600075"/>
            <a:ext cx="8545161"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5) Inter-relational queries:</a:t>
            </a:r>
          </a:p>
        </p:txBody>
      </p:sp>
      <p:sp>
        <p:nvSpPr>
          <p:cNvPr name="TextBox 6" id="6"/>
          <p:cNvSpPr txBox="true"/>
          <p:nvPr/>
        </p:nvSpPr>
        <p:spPr>
          <a:xfrm rot="0">
            <a:off x="4638014" y="2165025"/>
            <a:ext cx="13010705" cy="1765950"/>
          </a:xfrm>
          <a:prstGeom prst="rect">
            <a:avLst/>
          </a:prstGeom>
        </p:spPr>
        <p:txBody>
          <a:bodyPr anchor="t" rtlCol="false" tIns="0" lIns="0" bIns="0" rIns="0">
            <a:spAutoFit/>
          </a:bodyPr>
          <a:lstStyle/>
          <a:p>
            <a:pPr marL="534228" indent="-267114" lvl="1">
              <a:lnSpc>
                <a:spcPts val="3464"/>
              </a:lnSpc>
              <a:buFont typeface="Arial"/>
              <a:buChar char="•"/>
            </a:pPr>
            <a:r>
              <a:rPr lang="en-US" sz="2474">
                <a:solidFill>
                  <a:srgbClr val="000000"/>
                </a:solidFill>
                <a:latin typeface="Poppins"/>
              </a:rPr>
              <a:t>Our system enables user to perform advanced queries based on various interconnected data fields like Employee ID, Phone Number, or Department. Plus, it also includes an audit trail for the queried data, ensuring you have a complete history for all your inquiries.</a:t>
            </a:r>
          </a:p>
        </p:txBody>
      </p:sp>
      <p:sp>
        <p:nvSpPr>
          <p:cNvPr name="TextBox 7" id="7"/>
          <p:cNvSpPr txBox="true"/>
          <p:nvPr/>
        </p:nvSpPr>
        <p:spPr>
          <a:xfrm rot="0">
            <a:off x="4638014" y="4714875"/>
            <a:ext cx="8545161" cy="755015"/>
          </a:xfrm>
          <a:prstGeom prst="rect">
            <a:avLst/>
          </a:prstGeom>
        </p:spPr>
        <p:txBody>
          <a:bodyPr anchor="t" rtlCol="false" tIns="0" lIns="0" bIns="0" rIns="0">
            <a:spAutoFit/>
          </a:bodyPr>
          <a:lstStyle/>
          <a:p>
            <a:pPr>
              <a:lnSpc>
                <a:spcPts val="6160"/>
              </a:lnSpc>
            </a:pPr>
            <a:r>
              <a:rPr lang="en-US" sz="4400">
                <a:solidFill>
                  <a:srgbClr val="000000"/>
                </a:solidFill>
                <a:latin typeface="Canva Sans Bold"/>
              </a:rPr>
              <a:t>6) Reverting Back:</a:t>
            </a:r>
          </a:p>
        </p:txBody>
      </p:sp>
      <p:sp>
        <p:nvSpPr>
          <p:cNvPr name="TextBox 8" id="8"/>
          <p:cNvSpPr txBox="true"/>
          <p:nvPr/>
        </p:nvSpPr>
        <p:spPr>
          <a:xfrm rot="0">
            <a:off x="4790414" y="6000762"/>
            <a:ext cx="13010705" cy="1327800"/>
          </a:xfrm>
          <a:prstGeom prst="rect">
            <a:avLst/>
          </a:prstGeom>
        </p:spPr>
        <p:txBody>
          <a:bodyPr anchor="t" rtlCol="false" tIns="0" lIns="0" bIns="0" rIns="0">
            <a:spAutoFit/>
          </a:bodyPr>
          <a:lstStyle/>
          <a:p>
            <a:pPr marL="534228" indent="-267114" lvl="1">
              <a:lnSpc>
                <a:spcPts val="3464"/>
              </a:lnSpc>
              <a:buFont typeface="Arial"/>
              <a:buChar char="•"/>
            </a:pPr>
            <a:r>
              <a:rPr lang="en-US" sz="2474">
                <a:solidFill>
                  <a:srgbClr val="000000"/>
                </a:solidFill>
                <a:latin typeface="Poppins"/>
              </a:rPr>
              <a:t>Upon inquiring about a previous audit, our app uses a recursive way to recreate an entity by replaying all audit records up to a specified point, effectively restoring a record to a previous state.</a:t>
            </a:r>
          </a:p>
        </p:txBody>
      </p:sp>
      <p:sp>
        <p:nvSpPr>
          <p:cNvPr name="Freeform 9" id="9"/>
          <p:cNvSpPr/>
          <p:nvPr/>
        </p:nvSpPr>
        <p:spPr>
          <a:xfrm flipH="false" flipV="false" rot="0">
            <a:off x="896481" y="7689284"/>
            <a:ext cx="2381010" cy="2381010"/>
          </a:xfrm>
          <a:custGeom>
            <a:avLst/>
            <a:gdLst/>
            <a:ahLst/>
            <a:cxnLst/>
            <a:rect r="r" b="b" t="t" l="l"/>
            <a:pathLst>
              <a:path h="2381010" w="2381010">
                <a:moveTo>
                  <a:pt x="0" y="0"/>
                </a:moveTo>
                <a:lnTo>
                  <a:pt x="2381011" y="0"/>
                </a:lnTo>
                <a:lnTo>
                  <a:pt x="2381011" y="2381011"/>
                </a:lnTo>
                <a:lnTo>
                  <a:pt x="0" y="23810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3968" y="-663796"/>
            <a:ext cx="5071914" cy="1327592"/>
            <a:chOff x="0" y="0"/>
            <a:chExt cx="1173159" cy="307079"/>
          </a:xfrm>
        </p:grpSpPr>
        <p:sp>
          <p:nvSpPr>
            <p:cNvPr name="Freeform 3" id="3"/>
            <p:cNvSpPr/>
            <p:nvPr/>
          </p:nvSpPr>
          <p:spPr>
            <a:xfrm flipH="false" flipV="false" rot="0">
              <a:off x="10574" y="0"/>
              <a:ext cx="1152010" cy="307079"/>
            </a:xfrm>
            <a:custGeom>
              <a:avLst/>
              <a:gdLst/>
              <a:ahLst/>
              <a:cxnLst/>
              <a:rect r="r" b="b" t="t" l="l"/>
              <a:pathLst>
                <a:path h="307079" w="1152010">
                  <a:moveTo>
                    <a:pt x="217049" y="0"/>
                  </a:moveTo>
                  <a:lnTo>
                    <a:pt x="1138162" y="0"/>
                  </a:lnTo>
                  <a:cubicBezTo>
                    <a:pt x="1142995" y="0"/>
                    <a:pt x="1147436" y="2655"/>
                    <a:pt x="1149723" y="6912"/>
                  </a:cubicBezTo>
                  <a:cubicBezTo>
                    <a:pt x="1152011" y="11168"/>
                    <a:pt x="1151774" y="16338"/>
                    <a:pt x="1149108" y="20367"/>
                  </a:cubicBezTo>
                  <a:lnTo>
                    <a:pt x="972863" y="286711"/>
                  </a:lnTo>
                  <a:cubicBezTo>
                    <a:pt x="964447" y="299430"/>
                    <a:pt x="950213" y="307079"/>
                    <a:pt x="934962" y="307079"/>
                  </a:cubicBezTo>
                  <a:lnTo>
                    <a:pt x="13849" y="307079"/>
                  </a:lnTo>
                  <a:cubicBezTo>
                    <a:pt x="9017" y="307079"/>
                    <a:pt x="4575" y="304423"/>
                    <a:pt x="2288" y="300167"/>
                  </a:cubicBezTo>
                  <a:cubicBezTo>
                    <a:pt x="0" y="295910"/>
                    <a:pt x="237" y="290741"/>
                    <a:pt x="2904" y="286711"/>
                  </a:cubicBezTo>
                  <a:lnTo>
                    <a:pt x="179148" y="20367"/>
                  </a:lnTo>
                  <a:cubicBezTo>
                    <a:pt x="187564" y="7649"/>
                    <a:pt x="201798" y="0"/>
                    <a:pt x="217049" y="0"/>
                  </a:cubicBezTo>
                  <a:close/>
                </a:path>
              </a:pathLst>
            </a:custGeom>
            <a:solidFill>
              <a:srgbClr val="000000">
                <a:alpha val="0"/>
              </a:srgbClr>
            </a:solidFill>
            <a:ln w="85725" cap="sq">
              <a:solidFill>
                <a:srgbClr val="082E2D"/>
              </a:solidFill>
              <a:prstDash val="solid"/>
              <a:miter/>
            </a:ln>
          </p:spPr>
        </p:sp>
        <p:sp>
          <p:nvSpPr>
            <p:cNvPr name="TextBox 4" id="4"/>
            <p:cNvSpPr txBox="true"/>
            <p:nvPr/>
          </p:nvSpPr>
          <p:spPr>
            <a:xfrm>
              <a:off x="101600" y="-76200"/>
              <a:ext cx="609600" cy="685800"/>
            </a:xfrm>
            <a:prstGeom prst="rect">
              <a:avLst/>
            </a:prstGeom>
          </p:spPr>
          <p:txBody>
            <a:bodyPr anchor="ctr" rtlCol="false" tIns="50800" lIns="50800" bIns="50800" rIns="50800"/>
            <a:lstStyle/>
            <a:p>
              <a:pPr algn="ctr">
                <a:lnSpc>
                  <a:spcPts val="3518"/>
                </a:lnSpc>
              </a:pPr>
            </a:p>
          </p:txBody>
        </p:sp>
      </p:grpSp>
      <p:grpSp>
        <p:nvGrpSpPr>
          <p:cNvPr name="Group 5" id="5"/>
          <p:cNvGrpSpPr/>
          <p:nvPr/>
        </p:nvGrpSpPr>
        <p:grpSpPr>
          <a:xfrm rot="0">
            <a:off x="3312824" y="-497126"/>
            <a:ext cx="17022428" cy="995781"/>
            <a:chOff x="0" y="0"/>
            <a:chExt cx="5249374" cy="307079"/>
          </a:xfrm>
        </p:grpSpPr>
        <p:sp>
          <p:nvSpPr>
            <p:cNvPr name="Freeform 6" id="6"/>
            <p:cNvSpPr/>
            <p:nvPr/>
          </p:nvSpPr>
          <p:spPr>
            <a:xfrm flipH="false" flipV="false" rot="0">
              <a:off x="3151" y="0"/>
              <a:ext cx="5243073" cy="307079"/>
            </a:xfrm>
            <a:custGeom>
              <a:avLst/>
              <a:gdLst/>
              <a:ahLst/>
              <a:cxnLst/>
              <a:rect r="r" b="b" t="t" l="l"/>
              <a:pathLst>
                <a:path h="307079" w="5243073">
                  <a:moveTo>
                    <a:pt x="207326" y="0"/>
                  </a:moveTo>
                  <a:lnTo>
                    <a:pt x="5238946" y="0"/>
                  </a:lnTo>
                  <a:cubicBezTo>
                    <a:pt x="5240386" y="0"/>
                    <a:pt x="5241709" y="791"/>
                    <a:pt x="5242390" y="2059"/>
                  </a:cubicBezTo>
                  <a:cubicBezTo>
                    <a:pt x="5243072" y="3328"/>
                    <a:pt x="5243002" y="4868"/>
                    <a:pt x="5242207" y="6069"/>
                  </a:cubicBezTo>
                  <a:lnTo>
                    <a:pt x="5047038" y="301010"/>
                  </a:lnTo>
                  <a:cubicBezTo>
                    <a:pt x="5044531" y="304800"/>
                    <a:pt x="5040290" y="307079"/>
                    <a:pt x="5035746" y="307079"/>
                  </a:cubicBezTo>
                  <a:lnTo>
                    <a:pt x="4126" y="307079"/>
                  </a:lnTo>
                  <a:cubicBezTo>
                    <a:pt x="2686" y="307079"/>
                    <a:pt x="1363" y="306288"/>
                    <a:pt x="681" y="305019"/>
                  </a:cubicBezTo>
                  <a:cubicBezTo>
                    <a:pt x="0" y="303751"/>
                    <a:pt x="70" y="302211"/>
                    <a:pt x="865" y="301010"/>
                  </a:cubicBezTo>
                  <a:lnTo>
                    <a:pt x="196033" y="6069"/>
                  </a:lnTo>
                  <a:cubicBezTo>
                    <a:pt x="198541" y="2279"/>
                    <a:pt x="202782" y="0"/>
                    <a:pt x="207326" y="0"/>
                  </a:cubicBezTo>
                  <a:close/>
                </a:path>
              </a:pathLst>
            </a:custGeom>
            <a:solidFill>
              <a:srgbClr val="F47B31"/>
            </a:solidFill>
          </p:spPr>
        </p:sp>
        <p:sp>
          <p:nvSpPr>
            <p:cNvPr name="TextBox 7" id="7"/>
            <p:cNvSpPr txBox="true"/>
            <p:nvPr/>
          </p:nvSpPr>
          <p:spPr>
            <a:xfrm>
              <a:off x="101600" y="-76200"/>
              <a:ext cx="609600" cy="685800"/>
            </a:xfrm>
            <a:prstGeom prst="rect">
              <a:avLst/>
            </a:prstGeom>
          </p:spPr>
          <p:txBody>
            <a:bodyPr anchor="ctr" rtlCol="false" tIns="50800" lIns="50800" bIns="50800" rIns="50800"/>
            <a:lstStyle/>
            <a:p>
              <a:pPr algn="ctr">
                <a:lnSpc>
                  <a:spcPts val="3518"/>
                </a:lnSpc>
              </a:pPr>
            </a:p>
          </p:txBody>
        </p:sp>
      </p:grpSp>
      <p:sp>
        <p:nvSpPr>
          <p:cNvPr name="Freeform 8" id="8"/>
          <p:cNvSpPr/>
          <p:nvPr/>
        </p:nvSpPr>
        <p:spPr>
          <a:xfrm flipH="false" flipV="false" rot="0">
            <a:off x="8547542" y="1726875"/>
            <a:ext cx="8219836" cy="7531425"/>
          </a:xfrm>
          <a:custGeom>
            <a:avLst/>
            <a:gdLst/>
            <a:ahLst/>
            <a:cxnLst/>
            <a:rect r="r" b="b" t="t" l="l"/>
            <a:pathLst>
              <a:path h="7531425" w="8219836">
                <a:moveTo>
                  <a:pt x="0" y="0"/>
                </a:moveTo>
                <a:lnTo>
                  <a:pt x="8219835" y="0"/>
                </a:lnTo>
                <a:lnTo>
                  <a:pt x="8219835" y="7531425"/>
                </a:lnTo>
                <a:lnTo>
                  <a:pt x="0" y="7531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908595" y="2086091"/>
            <a:ext cx="981782" cy="904467"/>
          </a:xfrm>
          <a:custGeom>
            <a:avLst/>
            <a:gdLst/>
            <a:ahLst/>
            <a:cxnLst/>
            <a:rect r="r" b="b" t="t" l="l"/>
            <a:pathLst>
              <a:path h="904467" w="981782">
                <a:moveTo>
                  <a:pt x="0" y="0"/>
                </a:moveTo>
                <a:lnTo>
                  <a:pt x="981782" y="0"/>
                </a:lnTo>
                <a:lnTo>
                  <a:pt x="981782" y="904467"/>
                </a:lnTo>
                <a:lnTo>
                  <a:pt x="0" y="9044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908595" y="4061529"/>
            <a:ext cx="989423" cy="989423"/>
          </a:xfrm>
          <a:custGeom>
            <a:avLst/>
            <a:gdLst/>
            <a:ahLst/>
            <a:cxnLst/>
            <a:rect r="r" b="b" t="t" l="l"/>
            <a:pathLst>
              <a:path h="989423" w="989423">
                <a:moveTo>
                  <a:pt x="0" y="0"/>
                </a:moveTo>
                <a:lnTo>
                  <a:pt x="989422" y="0"/>
                </a:lnTo>
                <a:lnTo>
                  <a:pt x="989422" y="989423"/>
                </a:lnTo>
                <a:lnTo>
                  <a:pt x="0" y="9894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908595" y="5985878"/>
            <a:ext cx="795713" cy="897843"/>
          </a:xfrm>
          <a:custGeom>
            <a:avLst/>
            <a:gdLst/>
            <a:ahLst/>
            <a:cxnLst/>
            <a:rect r="r" b="b" t="t" l="l"/>
            <a:pathLst>
              <a:path h="897843" w="795713">
                <a:moveTo>
                  <a:pt x="0" y="0"/>
                </a:moveTo>
                <a:lnTo>
                  <a:pt x="795713" y="0"/>
                </a:lnTo>
                <a:lnTo>
                  <a:pt x="795713" y="897843"/>
                </a:lnTo>
                <a:lnTo>
                  <a:pt x="0" y="8978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8810226" y="7951577"/>
            <a:ext cx="992451" cy="956474"/>
          </a:xfrm>
          <a:custGeom>
            <a:avLst/>
            <a:gdLst/>
            <a:ahLst/>
            <a:cxnLst/>
            <a:rect r="r" b="b" t="t" l="l"/>
            <a:pathLst>
              <a:path h="956474" w="992451">
                <a:moveTo>
                  <a:pt x="0" y="0"/>
                </a:moveTo>
                <a:lnTo>
                  <a:pt x="992450" y="0"/>
                </a:lnTo>
                <a:lnTo>
                  <a:pt x="992450" y="956475"/>
                </a:lnTo>
                <a:lnTo>
                  <a:pt x="0" y="9564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1028700" y="1582716"/>
            <a:ext cx="5827254" cy="1717675"/>
          </a:xfrm>
          <a:prstGeom prst="rect">
            <a:avLst/>
          </a:prstGeom>
        </p:spPr>
        <p:txBody>
          <a:bodyPr anchor="t" rtlCol="false" tIns="0" lIns="0" bIns="0" rIns="0">
            <a:spAutoFit/>
          </a:bodyPr>
          <a:lstStyle/>
          <a:p>
            <a:pPr>
              <a:lnSpc>
                <a:spcPts val="4400"/>
              </a:lnSpc>
            </a:pPr>
            <a:r>
              <a:rPr lang="en-US" sz="4000">
                <a:solidFill>
                  <a:srgbClr val="082E2D"/>
                </a:solidFill>
                <a:latin typeface="Poppins Bold"/>
              </a:rPr>
              <a:t>Potential Addressable Market For the Product</a:t>
            </a:r>
          </a:p>
        </p:txBody>
      </p:sp>
      <p:sp>
        <p:nvSpPr>
          <p:cNvPr name="TextBox 14" id="14"/>
          <p:cNvSpPr txBox="true"/>
          <p:nvPr/>
        </p:nvSpPr>
        <p:spPr>
          <a:xfrm rot="0">
            <a:off x="10779668" y="2163595"/>
            <a:ext cx="5156057" cy="556667"/>
          </a:xfrm>
          <a:prstGeom prst="rect">
            <a:avLst/>
          </a:prstGeom>
        </p:spPr>
        <p:txBody>
          <a:bodyPr anchor="t" rtlCol="false" tIns="0" lIns="0" bIns="0" rIns="0">
            <a:spAutoFit/>
          </a:bodyPr>
          <a:lstStyle/>
          <a:p>
            <a:pPr>
              <a:lnSpc>
                <a:spcPts val="4426"/>
              </a:lnSpc>
              <a:spcBef>
                <a:spcPct val="0"/>
              </a:spcBef>
            </a:pPr>
            <a:r>
              <a:rPr lang="en-US" sz="3161">
                <a:solidFill>
                  <a:srgbClr val="FFFFFF"/>
                </a:solidFill>
                <a:latin typeface="Poppins"/>
              </a:rPr>
              <a:t>Educational Institutions</a:t>
            </a:r>
          </a:p>
        </p:txBody>
      </p:sp>
      <p:sp>
        <p:nvSpPr>
          <p:cNvPr name="TextBox 15" id="15"/>
          <p:cNvSpPr txBox="true"/>
          <p:nvPr/>
        </p:nvSpPr>
        <p:spPr>
          <a:xfrm rot="0">
            <a:off x="10779668" y="4235045"/>
            <a:ext cx="4592559" cy="556667"/>
          </a:xfrm>
          <a:prstGeom prst="rect">
            <a:avLst/>
          </a:prstGeom>
        </p:spPr>
        <p:txBody>
          <a:bodyPr anchor="t" rtlCol="false" tIns="0" lIns="0" bIns="0" rIns="0">
            <a:spAutoFit/>
          </a:bodyPr>
          <a:lstStyle/>
          <a:p>
            <a:pPr>
              <a:lnSpc>
                <a:spcPts val="4426"/>
              </a:lnSpc>
              <a:spcBef>
                <a:spcPct val="0"/>
              </a:spcBef>
            </a:pPr>
            <a:r>
              <a:rPr lang="en-US" sz="3161">
                <a:solidFill>
                  <a:srgbClr val="FFFFFF"/>
                </a:solidFill>
                <a:latin typeface="Poppins"/>
              </a:rPr>
              <a:t>Healthcare Providers</a:t>
            </a:r>
          </a:p>
        </p:txBody>
      </p:sp>
      <p:sp>
        <p:nvSpPr>
          <p:cNvPr name="TextBox 16" id="16"/>
          <p:cNvSpPr txBox="true"/>
          <p:nvPr/>
        </p:nvSpPr>
        <p:spPr>
          <a:xfrm rot="0">
            <a:off x="10779668" y="6113604"/>
            <a:ext cx="4338699" cy="556667"/>
          </a:xfrm>
          <a:prstGeom prst="rect">
            <a:avLst/>
          </a:prstGeom>
        </p:spPr>
        <p:txBody>
          <a:bodyPr anchor="t" rtlCol="false" tIns="0" lIns="0" bIns="0" rIns="0">
            <a:spAutoFit/>
          </a:bodyPr>
          <a:lstStyle/>
          <a:p>
            <a:pPr>
              <a:lnSpc>
                <a:spcPts val="4426"/>
              </a:lnSpc>
              <a:spcBef>
                <a:spcPct val="0"/>
              </a:spcBef>
            </a:pPr>
            <a:r>
              <a:rPr lang="en-US" sz="3161">
                <a:solidFill>
                  <a:srgbClr val="FFFFFF"/>
                </a:solidFill>
                <a:latin typeface="Poppins"/>
              </a:rPr>
              <a:t>Financial Institutions</a:t>
            </a:r>
          </a:p>
        </p:txBody>
      </p:sp>
      <p:sp>
        <p:nvSpPr>
          <p:cNvPr name="TextBox 17" id="17"/>
          <p:cNvSpPr txBox="true"/>
          <p:nvPr/>
        </p:nvSpPr>
        <p:spPr>
          <a:xfrm rot="0">
            <a:off x="10779668" y="8108619"/>
            <a:ext cx="5658768" cy="556667"/>
          </a:xfrm>
          <a:prstGeom prst="rect">
            <a:avLst/>
          </a:prstGeom>
        </p:spPr>
        <p:txBody>
          <a:bodyPr anchor="t" rtlCol="false" tIns="0" lIns="0" bIns="0" rIns="0">
            <a:spAutoFit/>
          </a:bodyPr>
          <a:lstStyle/>
          <a:p>
            <a:pPr>
              <a:lnSpc>
                <a:spcPts val="4426"/>
              </a:lnSpc>
              <a:spcBef>
                <a:spcPct val="0"/>
              </a:spcBef>
            </a:pPr>
            <a:r>
              <a:rPr lang="en-US" sz="3161">
                <a:solidFill>
                  <a:srgbClr val="FFFFFF"/>
                </a:solidFill>
                <a:latin typeface="Poppins"/>
              </a:rPr>
              <a:t>Audit and Consulting Firms</a:t>
            </a:r>
          </a:p>
        </p:txBody>
      </p:sp>
      <p:sp>
        <p:nvSpPr>
          <p:cNvPr name="TextBox 18" id="18"/>
          <p:cNvSpPr txBox="true"/>
          <p:nvPr/>
        </p:nvSpPr>
        <p:spPr>
          <a:xfrm rot="0">
            <a:off x="1028700" y="3811113"/>
            <a:ext cx="5991620" cy="2490856"/>
          </a:xfrm>
          <a:prstGeom prst="rect">
            <a:avLst/>
          </a:prstGeom>
        </p:spPr>
        <p:txBody>
          <a:bodyPr anchor="t" rtlCol="false" tIns="0" lIns="0" bIns="0" rIns="0">
            <a:spAutoFit/>
          </a:bodyPr>
          <a:lstStyle/>
          <a:p>
            <a:pPr algn="just">
              <a:lnSpc>
                <a:spcPts val="3933"/>
              </a:lnSpc>
              <a:spcBef>
                <a:spcPct val="0"/>
              </a:spcBef>
            </a:pPr>
            <a:r>
              <a:rPr lang="en-US" sz="2809">
                <a:solidFill>
                  <a:srgbClr val="082E2D"/>
                </a:solidFill>
                <a:latin typeface="Poppins"/>
              </a:rPr>
              <a:t>The product has great potential to cater the growing demands of database management in some of the following mentioned sectors.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71833" y="1028700"/>
            <a:ext cx="8344335" cy="8229600"/>
          </a:xfrm>
          <a:custGeom>
            <a:avLst/>
            <a:gdLst/>
            <a:ahLst/>
            <a:cxnLst/>
            <a:rect r="r" b="b" t="t" l="l"/>
            <a:pathLst>
              <a:path h="8229600" w="8344335">
                <a:moveTo>
                  <a:pt x="0" y="0"/>
                </a:moveTo>
                <a:lnTo>
                  <a:pt x="8344334" y="0"/>
                </a:lnTo>
                <a:lnTo>
                  <a:pt x="8344334" y="8229600"/>
                </a:lnTo>
                <a:lnTo>
                  <a:pt x="0" y="8229600"/>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82E2D"/>
        </a:solidFill>
      </p:bgPr>
    </p:bg>
    <p:spTree>
      <p:nvGrpSpPr>
        <p:cNvPr id="1" name=""/>
        <p:cNvGrpSpPr/>
        <p:nvPr/>
      </p:nvGrpSpPr>
      <p:grpSpPr>
        <a:xfrm>
          <a:off x="0" y="0"/>
          <a:ext cx="0" cy="0"/>
          <a:chOff x="0" y="0"/>
          <a:chExt cx="0" cy="0"/>
        </a:xfrm>
      </p:grpSpPr>
      <p:grpSp>
        <p:nvGrpSpPr>
          <p:cNvPr name="Group 2" id="2"/>
          <p:cNvGrpSpPr/>
          <p:nvPr/>
        </p:nvGrpSpPr>
        <p:grpSpPr>
          <a:xfrm rot="0">
            <a:off x="1249844" y="1529493"/>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9A6C"/>
            </a:solidFill>
          </p:spPr>
        </p:sp>
        <p:sp>
          <p:nvSpPr>
            <p:cNvPr name="TextBox 4" id="4"/>
            <p:cNvSpPr txBox="true"/>
            <p:nvPr/>
          </p:nvSpPr>
          <p:spPr>
            <a:xfrm>
              <a:off x="76200" y="0"/>
              <a:ext cx="660400" cy="736600"/>
            </a:xfrm>
            <a:prstGeom prst="rect">
              <a:avLst/>
            </a:prstGeom>
          </p:spPr>
          <p:txBody>
            <a:bodyPr anchor="ctr" rtlCol="false" tIns="50800" lIns="50800" bIns="50800" rIns="50800"/>
            <a:lstStyle/>
            <a:p>
              <a:pPr algn="ctr">
                <a:lnSpc>
                  <a:spcPts val="3518"/>
                </a:lnSpc>
              </a:pPr>
            </a:p>
          </p:txBody>
        </p:sp>
      </p:grpSp>
      <p:grpSp>
        <p:nvGrpSpPr>
          <p:cNvPr name="Group 5" id="5"/>
          <p:cNvGrpSpPr>
            <a:grpSpLocks noChangeAspect="true"/>
          </p:cNvGrpSpPr>
          <p:nvPr/>
        </p:nvGrpSpPr>
        <p:grpSpPr>
          <a:xfrm rot="0">
            <a:off x="263074" y="764746"/>
            <a:ext cx="4134781" cy="4134781"/>
            <a:chOff x="0" y="0"/>
            <a:chExt cx="8909050" cy="8909050"/>
          </a:xfrm>
        </p:grpSpPr>
        <p:sp>
          <p:nvSpPr>
            <p:cNvPr name="Freeform 6" id="6"/>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C49A6C"/>
            </a:solidFill>
          </p:spPr>
        </p:sp>
        <p:sp>
          <p:nvSpPr>
            <p:cNvPr name="Freeform 7" id="7"/>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2"/>
              <a:stretch>
                <a:fillRect l="223" t="-6321" r="223" b="-6321"/>
              </a:stretch>
            </a:blipFill>
          </p:spPr>
        </p:sp>
        <p:sp>
          <p:nvSpPr>
            <p:cNvPr name="Freeform 8" id="8"/>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C98202"/>
            </a:solidFill>
          </p:spPr>
        </p:sp>
      </p:grpSp>
      <p:grpSp>
        <p:nvGrpSpPr>
          <p:cNvPr name="Group 9" id="9"/>
          <p:cNvGrpSpPr>
            <a:grpSpLocks noChangeAspect="true"/>
          </p:cNvGrpSpPr>
          <p:nvPr/>
        </p:nvGrpSpPr>
        <p:grpSpPr>
          <a:xfrm rot="0">
            <a:off x="7036972" y="764746"/>
            <a:ext cx="4134781" cy="4134781"/>
            <a:chOff x="0" y="0"/>
            <a:chExt cx="8909050" cy="8909050"/>
          </a:xfrm>
        </p:grpSpPr>
        <p:sp>
          <p:nvSpPr>
            <p:cNvPr name="Freeform 10" id="10"/>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C49A6C"/>
            </a:solidFill>
          </p:spPr>
        </p:sp>
        <p:sp>
          <p:nvSpPr>
            <p:cNvPr name="Freeform 11" id="11"/>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3"/>
              <a:stretch>
                <a:fillRect l="223" t="-16665" r="223" b="-16665"/>
              </a:stretch>
            </a:blipFill>
          </p:spPr>
        </p:sp>
        <p:sp>
          <p:nvSpPr>
            <p:cNvPr name="Freeform 12" id="12"/>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C98202"/>
            </a:solidFill>
          </p:spPr>
        </p:sp>
      </p:grpSp>
      <p:grpSp>
        <p:nvGrpSpPr>
          <p:cNvPr name="Group 13" id="13"/>
          <p:cNvGrpSpPr>
            <a:grpSpLocks noChangeAspect="true"/>
          </p:cNvGrpSpPr>
          <p:nvPr/>
        </p:nvGrpSpPr>
        <p:grpSpPr>
          <a:xfrm rot="0">
            <a:off x="13810871" y="764746"/>
            <a:ext cx="4134781" cy="4134781"/>
            <a:chOff x="0" y="0"/>
            <a:chExt cx="8909050" cy="8909050"/>
          </a:xfrm>
        </p:grpSpPr>
        <p:sp>
          <p:nvSpPr>
            <p:cNvPr name="Freeform 14" id="14"/>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C49A6C"/>
            </a:solidFill>
          </p:spPr>
        </p:sp>
        <p:sp>
          <p:nvSpPr>
            <p:cNvPr name="Freeform 15" id="15"/>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4"/>
              <a:stretch>
                <a:fillRect l="223" t="-27697" r="223" b="-150560"/>
              </a:stretch>
            </a:blipFill>
          </p:spPr>
        </p:sp>
        <p:sp>
          <p:nvSpPr>
            <p:cNvPr name="Freeform 16" id="16"/>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C98202"/>
            </a:solidFill>
          </p:spPr>
        </p:sp>
      </p:grpSp>
      <p:grpSp>
        <p:nvGrpSpPr>
          <p:cNvPr name="Group 17" id="17"/>
          <p:cNvGrpSpPr>
            <a:grpSpLocks noChangeAspect="true"/>
          </p:cNvGrpSpPr>
          <p:nvPr/>
        </p:nvGrpSpPr>
        <p:grpSpPr>
          <a:xfrm rot="0">
            <a:off x="3647144" y="5332940"/>
            <a:ext cx="4134781" cy="4134781"/>
            <a:chOff x="0" y="0"/>
            <a:chExt cx="8909050" cy="8909050"/>
          </a:xfrm>
        </p:grpSpPr>
        <p:sp>
          <p:nvSpPr>
            <p:cNvPr name="Freeform 18" id="18"/>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C49A6C"/>
            </a:solidFill>
          </p:spPr>
        </p:sp>
        <p:sp>
          <p:nvSpPr>
            <p:cNvPr name="Freeform 19" id="19"/>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5"/>
              <a:stretch>
                <a:fillRect l="223" t="-8913" r="223" b="-8913"/>
              </a:stretch>
            </a:blipFill>
          </p:spPr>
        </p:sp>
        <p:sp>
          <p:nvSpPr>
            <p:cNvPr name="Freeform 20" id="20"/>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C98202"/>
            </a:solidFill>
          </p:spPr>
        </p:sp>
      </p:grpSp>
      <p:grpSp>
        <p:nvGrpSpPr>
          <p:cNvPr name="Group 21" id="21"/>
          <p:cNvGrpSpPr>
            <a:grpSpLocks noChangeAspect="true"/>
          </p:cNvGrpSpPr>
          <p:nvPr/>
        </p:nvGrpSpPr>
        <p:grpSpPr>
          <a:xfrm rot="0">
            <a:off x="10653208" y="5332940"/>
            <a:ext cx="4134781" cy="4134781"/>
            <a:chOff x="0" y="0"/>
            <a:chExt cx="8909050" cy="8909050"/>
          </a:xfrm>
        </p:grpSpPr>
        <p:sp>
          <p:nvSpPr>
            <p:cNvPr name="Freeform 22" id="22"/>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C49A6C"/>
            </a:solidFill>
          </p:spPr>
        </p:sp>
        <p:sp>
          <p:nvSpPr>
            <p:cNvPr name="Freeform 23" id="23"/>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6"/>
              <a:stretch>
                <a:fillRect l="223" t="0" r="223" b="0"/>
              </a:stretch>
            </a:blipFill>
          </p:spPr>
        </p:sp>
        <p:sp>
          <p:nvSpPr>
            <p:cNvPr name="Freeform 24" id="24"/>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C98202"/>
            </a:solidFill>
          </p:spPr>
        </p:sp>
      </p:grpSp>
      <p:sp>
        <p:nvSpPr>
          <p:cNvPr name="TextBox 25" id="25"/>
          <p:cNvSpPr txBox="true"/>
          <p:nvPr/>
        </p:nvSpPr>
        <p:spPr>
          <a:xfrm rot="0">
            <a:off x="11888532" y="9324846"/>
            <a:ext cx="1901875" cy="934720"/>
          </a:xfrm>
          <a:prstGeom prst="rect">
            <a:avLst/>
          </a:prstGeom>
        </p:spPr>
        <p:txBody>
          <a:bodyPr anchor="t" rtlCol="false" tIns="0" lIns="0" bIns="0" rIns="0">
            <a:spAutoFit/>
          </a:bodyPr>
          <a:lstStyle/>
          <a:p>
            <a:pPr algn="ctr">
              <a:lnSpc>
                <a:spcPts val="7279"/>
              </a:lnSpc>
            </a:pPr>
            <a:r>
              <a:rPr lang="en-US" sz="5199">
                <a:solidFill>
                  <a:srgbClr val="FFFFFF"/>
                </a:solidFill>
                <a:latin typeface="Poppins Bold"/>
              </a:rPr>
              <a:t>AI/ML</a:t>
            </a:r>
          </a:p>
        </p:txBody>
      </p:sp>
      <p:sp>
        <p:nvSpPr>
          <p:cNvPr name="TextBox 26" id="26"/>
          <p:cNvSpPr txBox="true"/>
          <p:nvPr/>
        </p:nvSpPr>
        <p:spPr>
          <a:xfrm rot="0">
            <a:off x="8128992" y="4604702"/>
            <a:ext cx="2030016" cy="934720"/>
          </a:xfrm>
          <a:prstGeom prst="rect">
            <a:avLst/>
          </a:prstGeom>
        </p:spPr>
        <p:txBody>
          <a:bodyPr anchor="t" rtlCol="false" tIns="0" lIns="0" bIns="0" rIns="0">
            <a:spAutoFit/>
          </a:bodyPr>
          <a:lstStyle/>
          <a:p>
            <a:pPr algn="ctr">
              <a:lnSpc>
                <a:spcPts val="7279"/>
              </a:lnSpc>
            </a:pPr>
            <a:r>
              <a:rPr lang="en-US" sz="5199">
                <a:solidFill>
                  <a:srgbClr val="FFFFFF"/>
                </a:solidFill>
                <a:latin typeface="Poppins Bold"/>
              </a:rPr>
              <a:t>WebD</a:t>
            </a:r>
          </a:p>
        </p:txBody>
      </p:sp>
      <p:sp>
        <p:nvSpPr>
          <p:cNvPr name="TextBox 27" id="27"/>
          <p:cNvSpPr txBox="true"/>
          <p:nvPr/>
        </p:nvSpPr>
        <p:spPr>
          <a:xfrm rot="0">
            <a:off x="15082743" y="4604702"/>
            <a:ext cx="2030016" cy="934720"/>
          </a:xfrm>
          <a:prstGeom prst="rect">
            <a:avLst/>
          </a:prstGeom>
        </p:spPr>
        <p:txBody>
          <a:bodyPr anchor="t" rtlCol="false" tIns="0" lIns="0" bIns="0" rIns="0">
            <a:spAutoFit/>
          </a:bodyPr>
          <a:lstStyle/>
          <a:p>
            <a:pPr algn="ctr">
              <a:lnSpc>
                <a:spcPts val="7279"/>
              </a:lnSpc>
            </a:pPr>
            <a:r>
              <a:rPr lang="en-US" sz="5199">
                <a:solidFill>
                  <a:srgbClr val="FFFFFF"/>
                </a:solidFill>
                <a:latin typeface="Poppins Bold"/>
              </a:rPr>
              <a:t>WebD</a:t>
            </a:r>
          </a:p>
        </p:txBody>
      </p:sp>
      <p:sp>
        <p:nvSpPr>
          <p:cNvPr name="TextBox 28" id="28"/>
          <p:cNvSpPr txBox="true"/>
          <p:nvPr/>
        </p:nvSpPr>
        <p:spPr>
          <a:xfrm rot="0">
            <a:off x="1206605" y="4604702"/>
            <a:ext cx="2030016" cy="934720"/>
          </a:xfrm>
          <a:prstGeom prst="rect">
            <a:avLst/>
          </a:prstGeom>
        </p:spPr>
        <p:txBody>
          <a:bodyPr anchor="t" rtlCol="false" tIns="0" lIns="0" bIns="0" rIns="0">
            <a:spAutoFit/>
          </a:bodyPr>
          <a:lstStyle/>
          <a:p>
            <a:pPr algn="ctr">
              <a:lnSpc>
                <a:spcPts val="7279"/>
              </a:lnSpc>
            </a:pPr>
            <a:r>
              <a:rPr lang="en-US" sz="5199">
                <a:solidFill>
                  <a:srgbClr val="FFFFFF"/>
                </a:solidFill>
                <a:latin typeface="Poppins Bold"/>
              </a:rPr>
              <a:t>WebD</a:t>
            </a:r>
          </a:p>
        </p:txBody>
      </p:sp>
      <p:sp>
        <p:nvSpPr>
          <p:cNvPr name="TextBox 29" id="29"/>
          <p:cNvSpPr txBox="true"/>
          <p:nvPr/>
        </p:nvSpPr>
        <p:spPr>
          <a:xfrm rot="0">
            <a:off x="1994985" y="9352280"/>
            <a:ext cx="7439099" cy="934720"/>
          </a:xfrm>
          <a:prstGeom prst="rect">
            <a:avLst/>
          </a:prstGeom>
        </p:spPr>
        <p:txBody>
          <a:bodyPr anchor="t" rtlCol="false" tIns="0" lIns="0" bIns="0" rIns="0">
            <a:spAutoFit/>
          </a:bodyPr>
          <a:lstStyle/>
          <a:p>
            <a:pPr algn="ctr">
              <a:lnSpc>
                <a:spcPts val="7279"/>
              </a:lnSpc>
            </a:pPr>
            <a:r>
              <a:rPr lang="en-US" sz="5199">
                <a:solidFill>
                  <a:srgbClr val="FFFFFF"/>
                </a:solidFill>
                <a:latin typeface="Poppins Bold"/>
              </a:rPr>
              <a:t>Product Management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44000" y="8326178"/>
            <a:ext cx="4275079" cy="0"/>
          </a:xfrm>
          <a:prstGeom prst="line">
            <a:avLst/>
          </a:prstGeom>
          <a:ln cap="flat" w="38100">
            <a:solidFill>
              <a:srgbClr val="082E2D"/>
            </a:solidFill>
            <a:prstDash val="solid"/>
            <a:headEnd type="none" len="sm" w="sm"/>
            <a:tailEnd type="arrow" len="sm" w="med"/>
          </a:ln>
        </p:spPr>
      </p:sp>
      <p:sp>
        <p:nvSpPr>
          <p:cNvPr name="AutoShape 3" id="3"/>
          <p:cNvSpPr/>
          <p:nvPr/>
        </p:nvSpPr>
        <p:spPr>
          <a:xfrm flipV="true">
            <a:off x="3687885" y="3791900"/>
            <a:ext cx="4241735" cy="19050"/>
          </a:xfrm>
          <a:prstGeom prst="line">
            <a:avLst/>
          </a:prstGeom>
          <a:ln cap="flat" w="38100">
            <a:solidFill>
              <a:srgbClr val="082E2D"/>
            </a:solidFill>
            <a:prstDash val="solid"/>
            <a:headEnd type="arrow" len="sm" w="med"/>
            <a:tailEnd type="none" len="sm" w="sm"/>
          </a:ln>
        </p:spPr>
      </p:sp>
      <p:sp>
        <p:nvSpPr>
          <p:cNvPr name="AutoShape 4" id="4"/>
          <p:cNvSpPr/>
          <p:nvPr/>
        </p:nvSpPr>
        <p:spPr>
          <a:xfrm>
            <a:off x="10195830" y="5934955"/>
            <a:ext cx="4275079" cy="0"/>
          </a:xfrm>
          <a:prstGeom prst="line">
            <a:avLst/>
          </a:prstGeom>
          <a:ln cap="flat" w="38100">
            <a:solidFill>
              <a:srgbClr val="082E2D"/>
            </a:solidFill>
            <a:prstDash val="solid"/>
            <a:headEnd type="none" len="sm" w="sm"/>
            <a:tailEnd type="arrow" len="sm" w="med"/>
          </a:ln>
        </p:spPr>
      </p:sp>
      <p:sp>
        <p:nvSpPr>
          <p:cNvPr name="Freeform 5" id="5"/>
          <p:cNvSpPr/>
          <p:nvPr/>
        </p:nvSpPr>
        <p:spPr>
          <a:xfrm flipH="false" flipV="false" rot="0">
            <a:off x="5698440" y="2802397"/>
            <a:ext cx="6422567" cy="6422567"/>
          </a:xfrm>
          <a:custGeom>
            <a:avLst/>
            <a:gdLst/>
            <a:ahLst/>
            <a:cxnLst/>
            <a:rect r="r" b="b" t="t" l="l"/>
            <a:pathLst>
              <a:path h="6422567" w="6422567">
                <a:moveTo>
                  <a:pt x="0" y="0"/>
                </a:moveTo>
                <a:lnTo>
                  <a:pt x="6422567" y="0"/>
                </a:lnTo>
                <a:lnTo>
                  <a:pt x="6422567" y="6422567"/>
                </a:lnTo>
                <a:lnTo>
                  <a:pt x="0" y="6422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213208" y="5293039"/>
            <a:ext cx="1288281" cy="1321930"/>
          </a:xfrm>
          <a:custGeom>
            <a:avLst/>
            <a:gdLst/>
            <a:ahLst/>
            <a:cxnLst/>
            <a:rect r="r" b="b" t="t" l="l"/>
            <a:pathLst>
              <a:path h="1321930" w="1288281">
                <a:moveTo>
                  <a:pt x="0" y="0"/>
                </a:moveTo>
                <a:lnTo>
                  <a:pt x="1288281" y="0"/>
                </a:lnTo>
                <a:lnTo>
                  <a:pt x="1288281" y="1321931"/>
                </a:lnTo>
                <a:lnTo>
                  <a:pt x="0" y="1321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356756" y="3349940"/>
            <a:ext cx="1105935" cy="1310738"/>
          </a:xfrm>
          <a:custGeom>
            <a:avLst/>
            <a:gdLst/>
            <a:ahLst/>
            <a:cxnLst/>
            <a:rect r="r" b="b" t="t" l="l"/>
            <a:pathLst>
              <a:path h="1310738" w="1105935">
                <a:moveTo>
                  <a:pt x="0" y="0"/>
                </a:moveTo>
                <a:lnTo>
                  <a:pt x="1105935" y="0"/>
                </a:lnTo>
                <a:lnTo>
                  <a:pt x="1105935" y="1310738"/>
                </a:lnTo>
                <a:lnTo>
                  <a:pt x="0" y="13107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195830" y="5372364"/>
            <a:ext cx="1320734" cy="1320734"/>
          </a:xfrm>
          <a:custGeom>
            <a:avLst/>
            <a:gdLst/>
            <a:ahLst/>
            <a:cxnLst/>
            <a:rect r="r" b="b" t="t" l="l"/>
            <a:pathLst>
              <a:path h="1320734" w="1320734">
                <a:moveTo>
                  <a:pt x="0" y="0"/>
                </a:moveTo>
                <a:lnTo>
                  <a:pt x="1320734" y="0"/>
                </a:lnTo>
                <a:lnTo>
                  <a:pt x="1320734" y="1320733"/>
                </a:lnTo>
                <a:lnTo>
                  <a:pt x="0" y="13207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8356756" y="7444846"/>
            <a:ext cx="940299" cy="1308242"/>
          </a:xfrm>
          <a:custGeom>
            <a:avLst/>
            <a:gdLst/>
            <a:ahLst/>
            <a:cxnLst/>
            <a:rect r="r" b="b" t="t" l="l"/>
            <a:pathLst>
              <a:path h="1308242" w="940299">
                <a:moveTo>
                  <a:pt x="0" y="0"/>
                </a:moveTo>
                <a:lnTo>
                  <a:pt x="940299" y="0"/>
                </a:lnTo>
                <a:lnTo>
                  <a:pt x="940299" y="1308242"/>
                </a:lnTo>
                <a:lnTo>
                  <a:pt x="0" y="13082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3529695" y="7908792"/>
            <a:ext cx="3729605" cy="844296"/>
          </a:xfrm>
          <a:prstGeom prst="rect">
            <a:avLst/>
          </a:prstGeom>
        </p:spPr>
        <p:txBody>
          <a:bodyPr anchor="t" rtlCol="false" tIns="0" lIns="0" bIns="0" rIns="0">
            <a:spAutoFit/>
          </a:bodyPr>
          <a:lstStyle/>
          <a:p>
            <a:pPr>
              <a:lnSpc>
                <a:spcPts val="3267"/>
              </a:lnSpc>
            </a:pPr>
            <a:r>
              <a:rPr lang="en-US" sz="2700">
                <a:solidFill>
                  <a:srgbClr val="082E2D"/>
                </a:solidFill>
                <a:latin typeface="Poppins Bold"/>
              </a:rPr>
              <a:t>Data Loss and Recovery Challenges</a:t>
            </a:r>
          </a:p>
        </p:txBody>
      </p:sp>
      <p:sp>
        <p:nvSpPr>
          <p:cNvPr name="TextBox 11" id="11"/>
          <p:cNvSpPr txBox="true"/>
          <p:nvPr/>
        </p:nvSpPr>
        <p:spPr>
          <a:xfrm rot="0">
            <a:off x="14554313" y="5547941"/>
            <a:ext cx="3733687" cy="1187323"/>
          </a:xfrm>
          <a:prstGeom prst="rect">
            <a:avLst/>
          </a:prstGeom>
        </p:spPr>
        <p:txBody>
          <a:bodyPr anchor="t" rtlCol="false" tIns="0" lIns="0" bIns="0" rIns="0">
            <a:spAutoFit/>
          </a:bodyPr>
          <a:lstStyle/>
          <a:p>
            <a:pPr>
              <a:lnSpc>
                <a:spcPts val="3146"/>
              </a:lnSpc>
            </a:pPr>
            <a:r>
              <a:rPr lang="en-US" sz="2600">
                <a:solidFill>
                  <a:srgbClr val="082E2D"/>
                </a:solidFill>
                <a:latin typeface="Poppins Bold"/>
              </a:rPr>
              <a:t>Data Inconsistencies and Errors</a:t>
            </a:r>
          </a:p>
          <a:p>
            <a:pPr>
              <a:lnSpc>
                <a:spcPts val="3146"/>
              </a:lnSpc>
            </a:pPr>
          </a:p>
        </p:txBody>
      </p:sp>
      <p:sp>
        <p:nvSpPr>
          <p:cNvPr name="TextBox 12" id="12"/>
          <p:cNvSpPr txBox="true"/>
          <p:nvPr/>
        </p:nvSpPr>
        <p:spPr>
          <a:xfrm rot="0">
            <a:off x="484419" y="3292790"/>
            <a:ext cx="3203466" cy="960120"/>
          </a:xfrm>
          <a:prstGeom prst="rect">
            <a:avLst/>
          </a:prstGeom>
        </p:spPr>
        <p:txBody>
          <a:bodyPr anchor="t" rtlCol="false" tIns="0" lIns="0" bIns="0" rIns="0">
            <a:spAutoFit/>
          </a:bodyPr>
          <a:lstStyle/>
          <a:p>
            <a:pPr>
              <a:lnSpc>
                <a:spcPts val="3779"/>
              </a:lnSpc>
              <a:spcBef>
                <a:spcPct val="0"/>
              </a:spcBef>
            </a:pPr>
            <a:r>
              <a:rPr lang="en-US" sz="2700">
                <a:solidFill>
                  <a:srgbClr val="082E2D"/>
                </a:solidFill>
                <a:latin typeface="Poppins Bold"/>
              </a:rPr>
              <a:t>Inconvenience in Troubleshooting</a:t>
            </a:r>
          </a:p>
        </p:txBody>
      </p:sp>
      <p:sp>
        <p:nvSpPr>
          <p:cNvPr name="TextBox 13" id="13"/>
          <p:cNvSpPr txBox="true"/>
          <p:nvPr/>
        </p:nvSpPr>
        <p:spPr>
          <a:xfrm rot="0">
            <a:off x="140404" y="5490791"/>
            <a:ext cx="4422673" cy="960055"/>
          </a:xfrm>
          <a:prstGeom prst="rect">
            <a:avLst/>
          </a:prstGeom>
        </p:spPr>
        <p:txBody>
          <a:bodyPr anchor="t" rtlCol="false" tIns="0" lIns="0" bIns="0" rIns="0">
            <a:spAutoFit/>
          </a:bodyPr>
          <a:lstStyle/>
          <a:p>
            <a:pPr algn="ctr">
              <a:lnSpc>
                <a:spcPts val="3783"/>
              </a:lnSpc>
              <a:spcBef>
                <a:spcPct val="0"/>
              </a:spcBef>
            </a:pPr>
            <a:r>
              <a:rPr lang="en-US" sz="2702">
                <a:solidFill>
                  <a:srgbClr val="082E2D"/>
                </a:solidFill>
                <a:latin typeface="Poppins Bold"/>
              </a:rPr>
              <a:t>Compliance and Accountability Concerns</a:t>
            </a:r>
          </a:p>
        </p:txBody>
      </p:sp>
      <p:sp>
        <p:nvSpPr>
          <p:cNvPr name="AutoShape 14" id="14"/>
          <p:cNvSpPr/>
          <p:nvPr/>
        </p:nvSpPr>
        <p:spPr>
          <a:xfrm flipH="true" flipV="true">
            <a:off x="4563077" y="6008919"/>
            <a:ext cx="1135363" cy="4762"/>
          </a:xfrm>
          <a:prstGeom prst="line">
            <a:avLst/>
          </a:prstGeom>
          <a:ln cap="flat" w="38100">
            <a:solidFill>
              <a:srgbClr val="082E2D"/>
            </a:solidFill>
            <a:prstDash val="solid"/>
            <a:headEnd type="none" len="sm" w="sm"/>
            <a:tailEnd type="arrow" len="sm" w="med"/>
          </a:ln>
        </p:spPr>
      </p:sp>
      <p:sp>
        <p:nvSpPr>
          <p:cNvPr name="TextBox 15" id="15"/>
          <p:cNvSpPr txBox="true"/>
          <p:nvPr/>
        </p:nvSpPr>
        <p:spPr>
          <a:xfrm rot="0">
            <a:off x="536911" y="748172"/>
            <a:ext cx="10543512" cy="1149350"/>
          </a:xfrm>
          <a:prstGeom prst="rect">
            <a:avLst/>
          </a:prstGeom>
        </p:spPr>
        <p:txBody>
          <a:bodyPr anchor="t" rtlCol="false" tIns="0" lIns="0" bIns="0" rIns="0">
            <a:spAutoFit/>
          </a:bodyPr>
          <a:lstStyle/>
          <a:p>
            <a:pPr algn="l" marL="0" indent="0" lvl="0">
              <a:lnSpc>
                <a:spcPts val="8800"/>
              </a:lnSpc>
              <a:spcBef>
                <a:spcPct val="0"/>
              </a:spcBef>
            </a:pPr>
            <a:r>
              <a:rPr lang="en-US" sz="8000">
                <a:solidFill>
                  <a:srgbClr val="1B4444"/>
                </a:solidFill>
                <a:latin typeface="Montserrat Classic Bold"/>
              </a:rPr>
              <a:t>PROBLEM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8795" y="1992068"/>
            <a:ext cx="13667550" cy="6302864"/>
          </a:xfrm>
          <a:custGeom>
            <a:avLst/>
            <a:gdLst/>
            <a:ahLst/>
            <a:cxnLst/>
            <a:rect r="r" b="b" t="t" l="l"/>
            <a:pathLst>
              <a:path h="6302864" w="13667550">
                <a:moveTo>
                  <a:pt x="0" y="0"/>
                </a:moveTo>
                <a:lnTo>
                  <a:pt x="13667550" y="0"/>
                </a:lnTo>
                <a:lnTo>
                  <a:pt x="13667550" y="6302864"/>
                </a:lnTo>
                <a:lnTo>
                  <a:pt x="0" y="6302864"/>
                </a:lnTo>
                <a:lnTo>
                  <a:pt x="0" y="0"/>
                </a:lnTo>
                <a:close/>
              </a:path>
            </a:pathLst>
          </a:custGeom>
          <a:blipFill>
            <a:blip r:embed="rId2"/>
            <a:stretch>
              <a:fillRect l="0" t="0" r="0" b="0"/>
            </a:stretch>
          </a:blipFill>
        </p:spPr>
      </p:sp>
      <p:sp>
        <p:nvSpPr>
          <p:cNvPr name="Freeform 3" id="3"/>
          <p:cNvSpPr/>
          <p:nvPr/>
        </p:nvSpPr>
        <p:spPr>
          <a:xfrm flipH="false" flipV="false" rot="0">
            <a:off x="12380083" y="2707861"/>
            <a:ext cx="5585928" cy="5587071"/>
          </a:xfrm>
          <a:custGeom>
            <a:avLst/>
            <a:gdLst/>
            <a:ahLst/>
            <a:cxnLst/>
            <a:rect r="r" b="b" t="t" l="l"/>
            <a:pathLst>
              <a:path h="5587071" w="5585928">
                <a:moveTo>
                  <a:pt x="0" y="0"/>
                </a:moveTo>
                <a:lnTo>
                  <a:pt x="5585927" y="0"/>
                </a:lnTo>
                <a:lnTo>
                  <a:pt x="5585927" y="5587071"/>
                </a:lnTo>
                <a:lnTo>
                  <a:pt x="0" y="5587071"/>
                </a:lnTo>
                <a:lnTo>
                  <a:pt x="0" y="0"/>
                </a:lnTo>
                <a:close/>
              </a:path>
            </a:pathLst>
          </a:custGeom>
          <a:blipFill>
            <a:blip r:embed="rId3"/>
            <a:stretch>
              <a:fillRect l="-6232" t="0" r="-6232" b="0"/>
            </a:stretch>
          </a:blipFill>
        </p:spPr>
      </p:sp>
      <p:sp>
        <p:nvSpPr>
          <p:cNvPr name="TextBox 4" id="4"/>
          <p:cNvSpPr txBox="true"/>
          <p:nvPr/>
        </p:nvSpPr>
        <p:spPr>
          <a:xfrm rot="0">
            <a:off x="681942" y="438825"/>
            <a:ext cx="16577358" cy="825572"/>
          </a:xfrm>
          <a:prstGeom prst="rect">
            <a:avLst/>
          </a:prstGeom>
        </p:spPr>
        <p:txBody>
          <a:bodyPr anchor="t" rtlCol="false" tIns="0" lIns="0" bIns="0" rIns="0">
            <a:spAutoFit/>
          </a:bodyPr>
          <a:lstStyle/>
          <a:p>
            <a:pPr algn="l" marL="0" indent="0" lvl="0">
              <a:lnSpc>
                <a:spcPts val="6331"/>
              </a:lnSpc>
              <a:spcBef>
                <a:spcPct val="0"/>
              </a:spcBef>
            </a:pPr>
            <a:r>
              <a:rPr lang="en-US" sz="5755">
                <a:solidFill>
                  <a:srgbClr val="1B4444"/>
                </a:solidFill>
                <a:latin typeface="Montserrat Classic Bold"/>
              </a:rPr>
              <a:t>DATABASE SCHEMA AND RELATIONSHIP</a:t>
            </a:r>
          </a:p>
        </p:txBody>
      </p:sp>
      <p:sp>
        <p:nvSpPr>
          <p:cNvPr name="TextBox 5" id="5"/>
          <p:cNvSpPr txBox="true"/>
          <p:nvPr/>
        </p:nvSpPr>
        <p:spPr>
          <a:xfrm rot="0">
            <a:off x="4400691" y="8446572"/>
            <a:ext cx="3500140" cy="751663"/>
          </a:xfrm>
          <a:prstGeom prst="rect">
            <a:avLst/>
          </a:prstGeom>
        </p:spPr>
        <p:txBody>
          <a:bodyPr anchor="t" rtlCol="false" tIns="0" lIns="0" bIns="0" rIns="0">
            <a:spAutoFit/>
          </a:bodyPr>
          <a:lstStyle/>
          <a:p>
            <a:pPr algn="ctr">
              <a:lnSpc>
                <a:spcPts val="5819"/>
              </a:lnSpc>
              <a:spcBef>
                <a:spcPct val="0"/>
              </a:spcBef>
            </a:pPr>
            <a:r>
              <a:rPr lang="en-US" sz="4156" u="sng">
                <a:solidFill>
                  <a:srgbClr val="1B4444"/>
                </a:solidFill>
                <a:latin typeface="Poppins Bold"/>
              </a:rPr>
              <a:t>STAFF BLOCK</a:t>
            </a:r>
          </a:p>
        </p:txBody>
      </p:sp>
      <p:sp>
        <p:nvSpPr>
          <p:cNvPr name="TextBox 6" id="6"/>
          <p:cNvSpPr txBox="true"/>
          <p:nvPr/>
        </p:nvSpPr>
        <p:spPr>
          <a:xfrm rot="0">
            <a:off x="12938361" y="8171107"/>
            <a:ext cx="5027649" cy="1485088"/>
          </a:xfrm>
          <a:prstGeom prst="rect">
            <a:avLst/>
          </a:prstGeom>
        </p:spPr>
        <p:txBody>
          <a:bodyPr anchor="t" rtlCol="false" tIns="0" lIns="0" bIns="0" rIns="0">
            <a:spAutoFit/>
          </a:bodyPr>
          <a:lstStyle/>
          <a:p>
            <a:pPr algn="ctr">
              <a:lnSpc>
                <a:spcPts val="5819"/>
              </a:lnSpc>
              <a:spcBef>
                <a:spcPct val="0"/>
              </a:spcBef>
            </a:pPr>
            <a:r>
              <a:rPr lang="en-US" sz="4156" u="sng">
                <a:solidFill>
                  <a:srgbClr val="1B4444"/>
                </a:solidFill>
                <a:latin typeface="Poppins Bold"/>
              </a:rPr>
              <a:t>DEPARTMENT BLOCK</a:t>
            </a:r>
          </a:p>
        </p:txBody>
      </p:sp>
      <p:sp>
        <p:nvSpPr>
          <p:cNvPr name="AutoShape 7" id="7"/>
          <p:cNvSpPr/>
          <p:nvPr/>
        </p:nvSpPr>
        <p:spPr>
          <a:xfrm flipH="true" flipV="true">
            <a:off x="12380083" y="1597455"/>
            <a:ext cx="57150" cy="8014577"/>
          </a:xfrm>
          <a:prstGeom prst="line">
            <a:avLst/>
          </a:prstGeom>
          <a:ln cap="flat" w="38100">
            <a:solidFill>
              <a:srgbClr val="00000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3448" y="670069"/>
            <a:ext cx="17721103" cy="8172182"/>
          </a:xfrm>
          <a:custGeom>
            <a:avLst/>
            <a:gdLst/>
            <a:ahLst/>
            <a:cxnLst/>
            <a:rect r="r" b="b" t="t" l="l"/>
            <a:pathLst>
              <a:path h="8172182" w="17721103">
                <a:moveTo>
                  <a:pt x="0" y="0"/>
                </a:moveTo>
                <a:lnTo>
                  <a:pt x="17721104" y="0"/>
                </a:lnTo>
                <a:lnTo>
                  <a:pt x="17721104" y="8172182"/>
                </a:lnTo>
                <a:lnTo>
                  <a:pt x="0" y="8172182"/>
                </a:lnTo>
                <a:lnTo>
                  <a:pt x="0" y="0"/>
                </a:lnTo>
                <a:close/>
              </a:path>
            </a:pathLst>
          </a:custGeom>
          <a:blipFill>
            <a:blip r:embed="rId2"/>
            <a:stretch>
              <a:fillRect l="0" t="0" r="0" b="0"/>
            </a:stretch>
          </a:blipFill>
        </p:spPr>
      </p:sp>
      <p:sp>
        <p:nvSpPr>
          <p:cNvPr name="TextBox 3" id="3"/>
          <p:cNvSpPr txBox="true"/>
          <p:nvPr/>
        </p:nvSpPr>
        <p:spPr>
          <a:xfrm rot="0">
            <a:off x="7001917" y="8718426"/>
            <a:ext cx="4284166" cy="751663"/>
          </a:xfrm>
          <a:prstGeom prst="rect">
            <a:avLst/>
          </a:prstGeom>
        </p:spPr>
        <p:txBody>
          <a:bodyPr anchor="t" rtlCol="false" tIns="0" lIns="0" bIns="0" rIns="0">
            <a:spAutoFit/>
          </a:bodyPr>
          <a:lstStyle/>
          <a:p>
            <a:pPr algn="ctr">
              <a:lnSpc>
                <a:spcPts val="5819"/>
              </a:lnSpc>
              <a:spcBef>
                <a:spcPct val="0"/>
              </a:spcBef>
            </a:pPr>
            <a:r>
              <a:rPr lang="en-US" sz="4156" u="sng">
                <a:solidFill>
                  <a:srgbClr val="1B4444"/>
                </a:solidFill>
                <a:latin typeface="Poppins Bold"/>
              </a:rPr>
              <a:t>STUDENT BLOCK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3529994" cy="10287000"/>
            <a:chOff x="0" y="0"/>
            <a:chExt cx="929710" cy="2709333"/>
          </a:xfrm>
        </p:grpSpPr>
        <p:sp>
          <p:nvSpPr>
            <p:cNvPr name="Freeform 3" id="3"/>
            <p:cNvSpPr/>
            <p:nvPr/>
          </p:nvSpPr>
          <p:spPr>
            <a:xfrm flipH="false" flipV="false" rot="0">
              <a:off x="0" y="0"/>
              <a:ext cx="929710" cy="2709333"/>
            </a:xfrm>
            <a:custGeom>
              <a:avLst/>
              <a:gdLst/>
              <a:ahLst/>
              <a:cxnLst/>
              <a:rect r="r" b="b" t="t" l="l"/>
              <a:pathLst>
                <a:path h="2709333" w="929710">
                  <a:moveTo>
                    <a:pt x="0" y="0"/>
                  </a:moveTo>
                  <a:lnTo>
                    <a:pt x="929710" y="0"/>
                  </a:lnTo>
                  <a:lnTo>
                    <a:pt x="929710" y="2709333"/>
                  </a:lnTo>
                  <a:lnTo>
                    <a:pt x="0" y="2709333"/>
                  </a:lnTo>
                  <a:close/>
                </a:path>
              </a:pathLst>
            </a:custGeom>
            <a:solidFill>
              <a:srgbClr val="1B4444"/>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6784687" y="1355025"/>
            <a:ext cx="7988059" cy="6273955"/>
          </a:xfrm>
          <a:custGeom>
            <a:avLst/>
            <a:gdLst/>
            <a:ahLst/>
            <a:cxnLst/>
            <a:rect r="r" b="b" t="t" l="l"/>
            <a:pathLst>
              <a:path h="6273955" w="7988059">
                <a:moveTo>
                  <a:pt x="0" y="0"/>
                </a:moveTo>
                <a:lnTo>
                  <a:pt x="7988059" y="0"/>
                </a:lnTo>
                <a:lnTo>
                  <a:pt x="7988059" y="6273955"/>
                </a:lnTo>
                <a:lnTo>
                  <a:pt x="0" y="6273955"/>
                </a:lnTo>
                <a:lnTo>
                  <a:pt x="0" y="0"/>
                </a:lnTo>
                <a:close/>
              </a:path>
            </a:pathLst>
          </a:custGeom>
          <a:blipFill>
            <a:blip r:embed="rId2"/>
            <a:stretch>
              <a:fillRect l="0" t="0" r="0" b="0"/>
            </a:stretch>
          </a:blipFill>
        </p:spPr>
      </p:sp>
      <p:sp>
        <p:nvSpPr>
          <p:cNvPr name="Freeform 6" id="6"/>
          <p:cNvSpPr/>
          <p:nvPr/>
        </p:nvSpPr>
        <p:spPr>
          <a:xfrm flipH="false" flipV="false" rot="0">
            <a:off x="662474" y="510184"/>
            <a:ext cx="2452729" cy="2376081"/>
          </a:xfrm>
          <a:custGeom>
            <a:avLst/>
            <a:gdLst/>
            <a:ahLst/>
            <a:cxnLst/>
            <a:rect r="r" b="b" t="t" l="l"/>
            <a:pathLst>
              <a:path h="2376081" w="2452729">
                <a:moveTo>
                  <a:pt x="0" y="0"/>
                </a:moveTo>
                <a:lnTo>
                  <a:pt x="2452730" y="0"/>
                </a:lnTo>
                <a:lnTo>
                  <a:pt x="2452730" y="2376081"/>
                </a:lnTo>
                <a:lnTo>
                  <a:pt x="0" y="23760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126063" y="7858321"/>
            <a:ext cx="7305307" cy="1485088"/>
          </a:xfrm>
          <a:prstGeom prst="rect">
            <a:avLst/>
          </a:prstGeom>
        </p:spPr>
        <p:txBody>
          <a:bodyPr anchor="t" rtlCol="false" tIns="0" lIns="0" bIns="0" rIns="0">
            <a:spAutoFit/>
          </a:bodyPr>
          <a:lstStyle/>
          <a:p>
            <a:pPr algn="ctr">
              <a:lnSpc>
                <a:spcPts val="5819"/>
              </a:lnSpc>
              <a:spcBef>
                <a:spcPct val="0"/>
              </a:spcBef>
            </a:pPr>
            <a:r>
              <a:rPr lang="en-US" sz="4156">
                <a:solidFill>
                  <a:srgbClr val="000000"/>
                </a:solidFill>
                <a:latin typeface="Poppins Bold"/>
              </a:rPr>
              <a:t>Interconnection of different blocks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8646145">
            <a:off x="9808539" y="-338911"/>
            <a:ext cx="10942628" cy="17874064"/>
          </a:xfrm>
          <a:prstGeom prst="rect">
            <a:avLst/>
          </a:prstGeom>
          <a:solidFill>
            <a:srgbClr val="1B4444"/>
          </a:solidFill>
        </p:spPr>
      </p:sp>
      <p:sp>
        <p:nvSpPr>
          <p:cNvPr name="Freeform 3" id="3"/>
          <p:cNvSpPr/>
          <p:nvPr/>
        </p:nvSpPr>
        <p:spPr>
          <a:xfrm flipH="true" flipV="false" rot="0">
            <a:off x="0" y="6867258"/>
            <a:ext cx="3576201" cy="3419742"/>
          </a:xfrm>
          <a:custGeom>
            <a:avLst/>
            <a:gdLst/>
            <a:ahLst/>
            <a:cxnLst/>
            <a:rect r="r" b="b" t="t" l="l"/>
            <a:pathLst>
              <a:path h="3419742" w="3576201">
                <a:moveTo>
                  <a:pt x="3576201" y="0"/>
                </a:moveTo>
                <a:lnTo>
                  <a:pt x="0" y="0"/>
                </a:lnTo>
                <a:lnTo>
                  <a:pt x="0" y="3419742"/>
                </a:lnTo>
                <a:lnTo>
                  <a:pt x="3576201" y="3419742"/>
                </a:lnTo>
                <a:lnTo>
                  <a:pt x="357620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4" id="4"/>
          <p:cNvGraphicFramePr>
            <a:graphicFrameLocks noGrp="true"/>
          </p:cNvGraphicFramePr>
          <p:nvPr/>
        </p:nvGraphicFramePr>
        <p:xfrm>
          <a:off x="1029665" y="4062085"/>
          <a:ext cx="16229635" cy="5324061"/>
        </p:xfrm>
        <a:graphic>
          <a:graphicData uri="http://schemas.openxmlformats.org/drawingml/2006/table">
            <a:tbl>
              <a:tblPr/>
              <a:tblGrid>
                <a:gridCol w="2292662"/>
                <a:gridCol w="13936972"/>
              </a:tblGrid>
              <a:tr h="1194864">
                <a:tc>
                  <a:txBody>
                    <a:bodyPr anchor="t" rtlCol="false"/>
                    <a:lstStyle/>
                    <a:p>
                      <a:pPr algn="ctr">
                        <a:lnSpc>
                          <a:spcPts val="5314"/>
                        </a:lnSpc>
                        <a:defRPr/>
                      </a:pPr>
                      <a:r>
                        <a:rPr lang="en-US" sz="3796">
                          <a:solidFill>
                            <a:srgbClr val="1B4444"/>
                          </a:solidFill>
                          <a:latin typeface="Montserrat Classic Bold"/>
                        </a:rPr>
                        <a:t>S No:</a:t>
                      </a:r>
                      <a:endParaRPr lang="en-US" sz="1100"/>
                    </a:p>
                  </a:txBody>
                  <a:tcPr marL="190500" marR="190500" marT="190500" marB="190500" anchor="ctr">
                    <a:lnL cmpd="sng" algn="ctr" cap="flat" w="9525">
                      <a:solidFill>
                        <a:srgbClr val="C98202"/>
                      </a:solidFill>
                      <a:prstDash val="solid"/>
                      <a:round/>
                      <a:headEnd type="none" w="med" len="med"/>
                      <a:tailEnd type="none" w="med" len="med"/>
                    </a:lnL>
                    <a:lnR cmpd="sng" algn="ctr" cap="flat" w="9525">
                      <a:solidFill>
                        <a:srgbClr val="C98202"/>
                      </a:solidFill>
                      <a:prstDash val="solid"/>
                      <a:round/>
                      <a:headEnd type="none" w="med" len="med"/>
                      <a:tailEnd type="none" w="med" len="med"/>
                    </a:lnR>
                    <a:lnT cmpd="sng" algn="ctr" cap="flat" w="9525">
                      <a:solidFill>
                        <a:srgbClr val="C98202"/>
                      </a:solidFill>
                      <a:prstDash val="solid"/>
                      <a:round/>
                      <a:headEnd type="none" w="med" len="med"/>
                      <a:tailEnd type="none" w="med" len="med"/>
                    </a:lnT>
                    <a:lnB cmpd="sng" algn="ctr" cap="flat" w="9525">
                      <a:solidFill>
                        <a:srgbClr val="C98202"/>
                      </a:solidFill>
                      <a:prstDash val="solid"/>
                      <a:round/>
                      <a:headEnd type="none" w="med" len="med"/>
                      <a:tailEnd type="none" w="med" len="med"/>
                    </a:lnB>
                    <a:solidFill>
                      <a:srgbClr val="FFFFFF"/>
                    </a:solidFill>
                  </a:tcPr>
                </a:tc>
                <a:tc>
                  <a:txBody>
                    <a:bodyPr anchor="t" rtlCol="false"/>
                    <a:lstStyle/>
                    <a:p>
                      <a:pPr algn="ctr">
                        <a:lnSpc>
                          <a:spcPts val="5314"/>
                        </a:lnSpc>
                        <a:defRPr/>
                      </a:pPr>
                      <a:r>
                        <a:rPr lang="en-US" sz="3796">
                          <a:solidFill>
                            <a:srgbClr val="1B4444"/>
                          </a:solidFill>
                          <a:latin typeface="Montserrat Classic Bold"/>
                        </a:rPr>
                        <a:t>Key Components</a:t>
                      </a:r>
                      <a:endParaRPr lang="en-US" sz="1100"/>
                    </a:p>
                  </a:txBody>
                  <a:tcPr marL="190500" marR="190500" marT="190500" marB="190500" anchor="ctr">
                    <a:lnL cmpd="sng" algn="ctr" cap="flat" w="9525">
                      <a:solidFill>
                        <a:srgbClr val="C98202"/>
                      </a:solidFill>
                      <a:prstDash val="solid"/>
                      <a:round/>
                      <a:headEnd type="none" w="med" len="med"/>
                      <a:tailEnd type="none" w="med" len="med"/>
                    </a:lnL>
                    <a:lnR cmpd="sng" algn="ctr" cap="flat" w="9525">
                      <a:solidFill>
                        <a:srgbClr val="C98202"/>
                      </a:solidFill>
                      <a:prstDash val="solid"/>
                      <a:round/>
                      <a:headEnd type="none" w="med" len="med"/>
                      <a:tailEnd type="none" w="med" len="med"/>
                    </a:lnR>
                    <a:lnT cmpd="sng" algn="ctr" cap="flat" w="9525">
                      <a:solidFill>
                        <a:srgbClr val="C98202"/>
                      </a:solidFill>
                      <a:prstDash val="solid"/>
                      <a:round/>
                      <a:headEnd type="none" w="med" len="med"/>
                      <a:tailEnd type="none" w="med" len="med"/>
                    </a:lnT>
                    <a:lnB cmpd="sng" algn="ctr" cap="flat" w="9525">
                      <a:solidFill>
                        <a:srgbClr val="C98202"/>
                      </a:solidFill>
                      <a:prstDash val="solid"/>
                      <a:round/>
                      <a:headEnd type="none" w="med" len="med"/>
                      <a:tailEnd type="none" w="med" len="med"/>
                    </a:lnB>
                    <a:solidFill>
                      <a:srgbClr val="FFFFFF"/>
                    </a:solidFill>
                  </a:tcPr>
                </a:tc>
              </a:tr>
              <a:tr h="4129197">
                <a:tc>
                  <a:txBody>
                    <a:bodyPr anchor="t" rtlCol="false"/>
                    <a:lstStyle/>
                    <a:p>
                      <a:pPr algn="ctr">
                        <a:lnSpc>
                          <a:spcPts val="4049"/>
                        </a:lnSpc>
                        <a:defRPr/>
                      </a:pPr>
                      <a:r>
                        <a:rPr lang="en-US" sz="2892">
                          <a:solidFill>
                            <a:srgbClr val="1B4444"/>
                          </a:solidFill>
                          <a:latin typeface="Montserrat Classic"/>
                        </a:rPr>
                        <a:t>1)</a:t>
                      </a:r>
                      <a:endParaRPr lang="en-US" sz="1100"/>
                    </a:p>
                    <a:p>
                      <a:pPr algn="ctr">
                        <a:lnSpc>
                          <a:spcPts val="4049"/>
                        </a:lnSpc>
                      </a:pPr>
                      <a:r>
                        <a:rPr lang="en-US" sz="2892">
                          <a:solidFill>
                            <a:srgbClr val="1B4444"/>
                          </a:solidFill>
                          <a:latin typeface="Montserrat Classic"/>
                        </a:rPr>
                        <a:t>2)</a:t>
                      </a:r>
                    </a:p>
                    <a:p>
                      <a:pPr algn="ctr">
                        <a:lnSpc>
                          <a:spcPts val="4049"/>
                        </a:lnSpc>
                      </a:pPr>
                      <a:r>
                        <a:rPr lang="en-US" sz="2892">
                          <a:solidFill>
                            <a:srgbClr val="1B4444"/>
                          </a:solidFill>
                          <a:latin typeface="Montserrat Classic"/>
                        </a:rPr>
                        <a:t>3)</a:t>
                      </a:r>
                    </a:p>
                    <a:p>
                      <a:pPr algn="ctr">
                        <a:lnSpc>
                          <a:spcPts val="4049"/>
                        </a:lnSpc>
                      </a:pPr>
                      <a:r>
                        <a:rPr lang="en-US" sz="2892">
                          <a:solidFill>
                            <a:srgbClr val="1B4444"/>
                          </a:solidFill>
                          <a:latin typeface="Montserrat Classic"/>
                        </a:rPr>
                        <a:t>4)</a:t>
                      </a:r>
                    </a:p>
                    <a:p>
                      <a:pPr algn="ctr">
                        <a:lnSpc>
                          <a:spcPts val="4049"/>
                        </a:lnSpc>
                      </a:pPr>
                      <a:r>
                        <a:rPr lang="en-US" sz="2892">
                          <a:solidFill>
                            <a:srgbClr val="1B4444"/>
                          </a:solidFill>
                          <a:latin typeface="Montserrat Classic"/>
                        </a:rPr>
                        <a:t>5)</a:t>
                      </a:r>
                    </a:p>
                    <a:p>
                      <a:pPr algn="ctr">
                        <a:lnSpc>
                          <a:spcPts val="4049"/>
                        </a:lnSpc>
                      </a:pPr>
                      <a:r>
                        <a:rPr lang="en-US" sz="2892">
                          <a:solidFill>
                            <a:srgbClr val="1B4444"/>
                          </a:solidFill>
                          <a:latin typeface="Montserrat Classic"/>
                        </a:rPr>
                        <a:t>6)</a:t>
                      </a:r>
                    </a:p>
                    <a:p>
                      <a:pPr algn="ctr">
                        <a:lnSpc>
                          <a:spcPts val="4049"/>
                        </a:lnSpc>
                      </a:pPr>
                    </a:p>
                  </a:txBody>
                  <a:tcPr marL="190500" marR="190500" marT="190500" marB="190500" anchor="t">
                    <a:lnL cmpd="sng" algn="ctr" cap="flat" w="9525">
                      <a:solidFill>
                        <a:srgbClr val="C98202"/>
                      </a:solidFill>
                      <a:prstDash val="solid"/>
                      <a:round/>
                      <a:headEnd type="none" w="med" len="med"/>
                      <a:tailEnd type="none" w="med" len="med"/>
                    </a:lnL>
                    <a:lnR cmpd="sng" algn="ctr" cap="flat" w="9525">
                      <a:solidFill>
                        <a:srgbClr val="C98202"/>
                      </a:solidFill>
                      <a:prstDash val="solid"/>
                      <a:round/>
                      <a:headEnd type="none" w="med" len="med"/>
                      <a:tailEnd type="none" w="med" len="med"/>
                    </a:lnR>
                    <a:lnT cmpd="sng" algn="ctr" cap="flat" w="9525">
                      <a:solidFill>
                        <a:srgbClr val="C98202"/>
                      </a:solidFill>
                      <a:prstDash val="solid"/>
                      <a:round/>
                      <a:headEnd type="none" w="med" len="med"/>
                      <a:tailEnd type="none" w="med" len="med"/>
                    </a:lnT>
                    <a:lnB cmpd="sng" algn="ctr" cap="flat" w="19050">
                      <a:solidFill>
                        <a:srgbClr val="C98202"/>
                      </a:solidFill>
                      <a:prstDash val="solid"/>
                      <a:round/>
                      <a:headEnd type="none" w="med" len="med"/>
                      <a:tailEnd type="none" w="med" len="med"/>
                    </a:lnB>
                    <a:solidFill>
                      <a:srgbClr val="FFFFFF"/>
                    </a:solidFill>
                  </a:tcPr>
                </a:tc>
                <a:tc>
                  <a:txBody>
                    <a:bodyPr anchor="t" rtlCol="false"/>
                    <a:lstStyle/>
                    <a:p>
                      <a:pPr algn="ctr">
                        <a:lnSpc>
                          <a:spcPts val="4049"/>
                        </a:lnSpc>
                        <a:defRPr/>
                      </a:pPr>
                      <a:r>
                        <a:rPr lang="en-US" sz="2892">
                          <a:solidFill>
                            <a:srgbClr val="1B4444"/>
                          </a:solidFill>
                          <a:latin typeface="Montserrat Classic"/>
                        </a:rPr>
                        <a:t>Change History Viewer.</a:t>
                      </a:r>
                      <a:endParaRPr lang="en-US" sz="1100"/>
                    </a:p>
                    <a:p>
                      <a:pPr algn="ctr">
                        <a:lnSpc>
                          <a:spcPts val="4049"/>
                        </a:lnSpc>
                      </a:pPr>
                      <a:r>
                        <a:rPr lang="en-US" sz="2892">
                          <a:solidFill>
                            <a:srgbClr val="1B4444"/>
                          </a:solidFill>
                          <a:latin typeface="Montserrat Classic"/>
                        </a:rPr>
                        <a:t>Management Dashboard</a:t>
                      </a:r>
                    </a:p>
                    <a:p>
                      <a:pPr algn="ctr">
                        <a:lnSpc>
                          <a:spcPts val="4049"/>
                        </a:lnSpc>
                      </a:pPr>
                      <a:r>
                        <a:rPr lang="en-US" sz="2892">
                          <a:solidFill>
                            <a:srgbClr val="1B4444"/>
                          </a:solidFill>
                          <a:latin typeface="Montserrat Classic"/>
                        </a:rPr>
                        <a:t>CRUD Operations</a:t>
                      </a:r>
                    </a:p>
                    <a:p>
                      <a:pPr algn="ctr">
                        <a:lnSpc>
                          <a:spcPts val="4049"/>
                        </a:lnSpc>
                      </a:pPr>
                      <a:r>
                        <a:rPr lang="en-US" sz="2892">
                          <a:solidFill>
                            <a:srgbClr val="1B4444"/>
                          </a:solidFill>
                          <a:latin typeface="Montserrat Classic"/>
                        </a:rPr>
                        <a:t>Activity Logging</a:t>
                      </a:r>
                    </a:p>
                    <a:p>
                      <a:pPr algn="ctr">
                        <a:lnSpc>
                          <a:spcPts val="4049"/>
                        </a:lnSpc>
                      </a:pPr>
                      <a:r>
                        <a:rPr lang="en-US" sz="2892">
                          <a:solidFill>
                            <a:srgbClr val="1B4444"/>
                          </a:solidFill>
                          <a:latin typeface="Montserrat Classic"/>
                        </a:rPr>
                        <a:t>Inter-relational queries</a:t>
                      </a:r>
                    </a:p>
                    <a:p>
                      <a:pPr algn="ctr">
                        <a:lnSpc>
                          <a:spcPts val="4049"/>
                        </a:lnSpc>
                      </a:pPr>
                      <a:r>
                        <a:rPr lang="en-US" sz="2892">
                          <a:solidFill>
                            <a:srgbClr val="1B4444"/>
                          </a:solidFill>
                          <a:latin typeface="Montserrat Classic"/>
                        </a:rPr>
                        <a:t>Reverting Back</a:t>
                      </a:r>
                    </a:p>
                  </a:txBody>
                  <a:tcPr marL="190500" marR="190500" marT="190500" marB="190500" anchor="t">
                    <a:lnL cmpd="sng" algn="ctr" cap="flat" w="9525">
                      <a:solidFill>
                        <a:srgbClr val="C98202"/>
                      </a:solidFill>
                      <a:prstDash val="solid"/>
                      <a:round/>
                      <a:headEnd type="none" w="med" len="med"/>
                      <a:tailEnd type="none" w="med" len="med"/>
                    </a:lnL>
                    <a:lnR cmpd="sng" algn="ctr" cap="flat" w="9525">
                      <a:solidFill>
                        <a:srgbClr val="C98202"/>
                      </a:solidFill>
                      <a:prstDash val="solid"/>
                      <a:round/>
                      <a:headEnd type="none" w="med" len="med"/>
                      <a:tailEnd type="none" w="med" len="med"/>
                    </a:lnR>
                    <a:lnT cmpd="sng" algn="ctr" cap="flat" w="9525">
                      <a:solidFill>
                        <a:srgbClr val="C98202"/>
                      </a:solidFill>
                      <a:prstDash val="solid"/>
                      <a:round/>
                      <a:headEnd type="none" w="med" len="med"/>
                      <a:tailEnd type="none" w="med" len="med"/>
                    </a:lnT>
                    <a:lnB cmpd="sng" algn="ctr" cap="flat" w="19050">
                      <a:solidFill>
                        <a:srgbClr val="C98202"/>
                      </a:solidFill>
                      <a:prstDash val="solid"/>
                      <a:round/>
                      <a:headEnd type="none" w="med" len="med"/>
                      <a:tailEnd type="none" w="med" len="med"/>
                    </a:lnB>
                    <a:solidFill>
                      <a:srgbClr val="FFFFFF"/>
                    </a:solidFill>
                  </a:tcPr>
                </a:tc>
              </a:tr>
            </a:tbl>
          </a:graphicData>
        </a:graphic>
      </p:graphicFrame>
      <p:sp>
        <p:nvSpPr>
          <p:cNvPr name="TextBox 5" id="5"/>
          <p:cNvSpPr txBox="true"/>
          <p:nvPr/>
        </p:nvSpPr>
        <p:spPr>
          <a:xfrm rot="0">
            <a:off x="1028700" y="1436400"/>
            <a:ext cx="11560636" cy="1152525"/>
          </a:xfrm>
          <a:prstGeom prst="rect">
            <a:avLst/>
          </a:prstGeom>
        </p:spPr>
        <p:txBody>
          <a:bodyPr anchor="t" rtlCol="false" tIns="0" lIns="0" bIns="0" rIns="0">
            <a:spAutoFit/>
          </a:bodyPr>
          <a:lstStyle/>
          <a:p>
            <a:pPr marL="0" indent="0" lvl="0">
              <a:lnSpc>
                <a:spcPts val="9000"/>
              </a:lnSpc>
            </a:pPr>
            <a:r>
              <a:rPr lang="en-US" sz="7500" u="none">
                <a:solidFill>
                  <a:srgbClr val="1B4444"/>
                </a:solidFill>
                <a:latin typeface="Montserrat Classic Bold"/>
              </a:rPr>
              <a:t>SOLUTION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173973" cy="10287000"/>
            <a:chOff x="0" y="0"/>
            <a:chExt cx="1099318" cy="2709333"/>
          </a:xfrm>
        </p:grpSpPr>
        <p:sp>
          <p:nvSpPr>
            <p:cNvPr name="Freeform 3" id="3"/>
            <p:cNvSpPr/>
            <p:nvPr/>
          </p:nvSpPr>
          <p:spPr>
            <a:xfrm flipH="false" flipV="false" rot="0">
              <a:off x="0" y="0"/>
              <a:ext cx="1099318" cy="2709333"/>
            </a:xfrm>
            <a:custGeom>
              <a:avLst/>
              <a:gdLst/>
              <a:ahLst/>
              <a:cxnLst/>
              <a:rect r="r" b="b" t="t" l="l"/>
              <a:pathLst>
                <a:path h="2709333" w="1099318">
                  <a:moveTo>
                    <a:pt x="0" y="0"/>
                  </a:moveTo>
                  <a:lnTo>
                    <a:pt x="1099318" y="0"/>
                  </a:lnTo>
                  <a:lnTo>
                    <a:pt x="1099318" y="2709333"/>
                  </a:lnTo>
                  <a:lnTo>
                    <a:pt x="0" y="2709333"/>
                  </a:lnTo>
                  <a:close/>
                </a:path>
              </a:pathLst>
            </a:custGeom>
            <a:solidFill>
              <a:srgbClr val="1B4444"/>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896481" y="7689284"/>
            <a:ext cx="2381010" cy="2381010"/>
          </a:xfrm>
          <a:custGeom>
            <a:avLst/>
            <a:gdLst/>
            <a:ahLst/>
            <a:cxnLst/>
            <a:rect r="r" b="b" t="t" l="l"/>
            <a:pathLst>
              <a:path h="2381010" w="2381010">
                <a:moveTo>
                  <a:pt x="0" y="0"/>
                </a:moveTo>
                <a:lnTo>
                  <a:pt x="2381011" y="0"/>
                </a:lnTo>
                <a:lnTo>
                  <a:pt x="2381011" y="2381011"/>
                </a:lnTo>
                <a:lnTo>
                  <a:pt x="0" y="23810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784730" y="600075"/>
            <a:ext cx="6489381"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1) History Viewer:</a:t>
            </a:r>
          </a:p>
        </p:txBody>
      </p:sp>
      <p:sp>
        <p:nvSpPr>
          <p:cNvPr name="TextBox 7" id="7"/>
          <p:cNvSpPr txBox="true"/>
          <p:nvPr/>
        </p:nvSpPr>
        <p:spPr>
          <a:xfrm rot="0">
            <a:off x="4784730" y="1826670"/>
            <a:ext cx="13503270" cy="1692290"/>
          </a:xfrm>
          <a:prstGeom prst="rect">
            <a:avLst/>
          </a:prstGeom>
        </p:spPr>
        <p:txBody>
          <a:bodyPr anchor="t" rtlCol="false" tIns="0" lIns="0" bIns="0" rIns="0">
            <a:spAutoFit/>
          </a:bodyPr>
          <a:lstStyle/>
          <a:p>
            <a:pPr marL="512638" indent="-256319" lvl="1">
              <a:lnSpc>
                <a:spcPts val="3324"/>
              </a:lnSpc>
              <a:buFont typeface="Arial"/>
              <a:buChar char="•"/>
            </a:pPr>
            <a:r>
              <a:rPr lang="en-US" sz="2374">
                <a:solidFill>
                  <a:srgbClr val="000000"/>
                </a:solidFill>
                <a:latin typeface="Poppins"/>
              </a:rPr>
              <a:t>The Change History Viewer is the data's time machine, offering a clear record of all changes made to employee or student data, ensuring transparency, accountability, and enhanced data security. It's the ultimate tool for maintaining accurate and reliable information.</a:t>
            </a:r>
          </a:p>
        </p:txBody>
      </p:sp>
      <p:sp>
        <p:nvSpPr>
          <p:cNvPr name="TextBox 8" id="8"/>
          <p:cNvSpPr txBox="true"/>
          <p:nvPr/>
        </p:nvSpPr>
        <p:spPr>
          <a:xfrm rot="0">
            <a:off x="4784730" y="4371975"/>
            <a:ext cx="8545161"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2) Management Dashboard:</a:t>
            </a:r>
          </a:p>
        </p:txBody>
      </p:sp>
      <p:sp>
        <p:nvSpPr>
          <p:cNvPr name="TextBox 9" id="9"/>
          <p:cNvSpPr txBox="true"/>
          <p:nvPr/>
        </p:nvSpPr>
        <p:spPr>
          <a:xfrm rot="0">
            <a:off x="5040501" y="5600700"/>
            <a:ext cx="12991728" cy="1273190"/>
          </a:xfrm>
          <a:prstGeom prst="rect">
            <a:avLst/>
          </a:prstGeom>
        </p:spPr>
        <p:txBody>
          <a:bodyPr anchor="t" rtlCol="false" tIns="0" lIns="0" bIns="0" rIns="0">
            <a:spAutoFit/>
          </a:bodyPr>
          <a:lstStyle/>
          <a:p>
            <a:pPr marL="512638" indent="-256319" lvl="1">
              <a:lnSpc>
                <a:spcPts val="3324"/>
              </a:lnSpc>
              <a:buFont typeface="Arial"/>
              <a:buChar char="•"/>
            </a:pPr>
            <a:r>
              <a:rPr lang="en-US" sz="2374">
                <a:solidFill>
                  <a:srgbClr val="000000"/>
                </a:solidFill>
                <a:latin typeface="Poppins"/>
              </a:rPr>
              <a:t>Our user-friendly data maintenance dashboard provides a seamless experience for tracking changes. It displays both the original and updated values, offering a comprehensive audit history at fingertips, making data management efficient.</a:t>
            </a:r>
          </a:p>
        </p:txBody>
      </p:sp>
      <p:sp>
        <p:nvSpPr>
          <p:cNvPr name="TextBox 10" id="10"/>
          <p:cNvSpPr txBox="true"/>
          <p:nvPr/>
        </p:nvSpPr>
        <p:spPr>
          <a:xfrm rot="0">
            <a:off x="213575" y="194628"/>
            <a:ext cx="3746822"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Application</a:t>
            </a:r>
          </a:p>
          <a:p>
            <a:pPr algn="ctr">
              <a:lnSpc>
                <a:spcPts val="7279"/>
              </a:lnSpc>
            </a:pPr>
            <a:r>
              <a:rPr lang="en-US" sz="5199">
                <a:solidFill>
                  <a:srgbClr val="FFFFFF"/>
                </a:solidFill>
                <a:latin typeface="Canva Sans Bold"/>
              </a:rPr>
              <a:t>Features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9192" y="794587"/>
            <a:ext cx="17228932" cy="8463713"/>
          </a:xfrm>
          <a:custGeom>
            <a:avLst/>
            <a:gdLst/>
            <a:ahLst/>
            <a:cxnLst/>
            <a:rect r="r" b="b" t="t" l="l"/>
            <a:pathLst>
              <a:path h="8463713" w="17228932">
                <a:moveTo>
                  <a:pt x="0" y="0"/>
                </a:moveTo>
                <a:lnTo>
                  <a:pt x="17228932" y="0"/>
                </a:lnTo>
                <a:lnTo>
                  <a:pt x="17228932" y="8463713"/>
                </a:lnTo>
                <a:lnTo>
                  <a:pt x="0" y="8463713"/>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DAFxUOu8Fes</dc:identifier>
  <dcterms:modified xsi:type="dcterms:W3CDTF">2011-08-01T06:04:30Z</dcterms:modified>
  <cp:revision>1</cp:revision>
  <dc:title>Audit Management</dc:title>
</cp:coreProperties>
</file>